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60"/>
  </p:notesMasterIdLst>
  <p:sldIdLst>
    <p:sldId id="256" r:id="rId2"/>
    <p:sldId id="257" r:id="rId3"/>
    <p:sldId id="309" r:id="rId4"/>
    <p:sldId id="310" r:id="rId5"/>
    <p:sldId id="311" r:id="rId6"/>
    <p:sldId id="312" r:id="rId7"/>
    <p:sldId id="313" r:id="rId8"/>
    <p:sldId id="314" r:id="rId9"/>
    <p:sldId id="315" r:id="rId10"/>
    <p:sldId id="316" r:id="rId11"/>
    <p:sldId id="318" r:id="rId12"/>
    <p:sldId id="319" r:id="rId13"/>
    <p:sldId id="320" r:id="rId14"/>
    <p:sldId id="321" r:id="rId15"/>
    <p:sldId id="322" r:id="rId16"/>
    <p:sldId id="323" r:id="rId17"/>
    <p:sldId id="326" r:id="rId18"/>
    <p:sldId id="380" r:id="rId19"/>
    <p:sldId id="328" r:id="rId20"/>
    <p:sldId id="329" r:id="rId21"/>
    <p:sldId id="330" r:id="rId22"/>
    <p:sldId id="331" r:id="rId23"/>
    <p:sldId id="377" r:id="rId24"/>
    <p:sldId id="379" r:id="rId25"/>
    <p:sldId id="378" r:id="rId26"/>
    <p:sldId id="332" r:id="rId27"/>
    <p:sldId id="333" r:id="rId28"/>
    <p:sldId id="334" r:id="rId29"/>
    <p:sldId id="335" r:id="rId30"/>
    <p:sldId id="336" r:id="rId31"/>
    <p:sldId id="386" r:id="rId32"/>
    <p:sldId id="338" r:id="rId33"/>
    <p:sldId id="339" r:id="rId34"/>
    <p:sldId id="341" r:id="rId35"/>
    <p:sldId id="342" r:id="rId36"/>
    <p:sldId id="343" r:id="rId37"/>
    <p:sldId id="344" r:id="rId38"/>
    <p:sldId id="345" r:id="rId39"/>
    <p:sldId id="346" r:id="rId40"/>
    <p:sldId id="381" r:id="rId41"/>
    <p:sldId id="382" r:id="rId42"/>
    <p:sldId id="383" r:id="rId43"/>
    <p:sldId id="384" r:id="rId44"/>
    <p:sldId id="385" r:id="rId45"/>
    <p:sldId id="350" r:id="rId46"/>
    <p:sldId id="352" r:id="rId47"/>
    <p:sldId id="353" r:id="rId48"/>
    <p:sldId id="354" r:id="rId49"/>
    <p:sldId id="351" r:id="rId50"/>
    <p:sldId id="355" r:id="rId51"/>
    <p:sldId id="356" r:id="rId52"/>
    <p:sldId id="357" r:id="rId53"/>
    <p:sldId id="358" r:id="rId54"/>
    <p:sldId id="387" r:id="rId55"/>
    <p:sldId id="389" r:id="rId56"/>
    <p:sldId id="390" r:id="rId57"/>
    <p:sldId id="391" r:id="rId58"/>
    <p:sldId id="364" r:id="rId5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042" autoAdjust="0"/>
    <p:restoredTop sz="95394" autoAdjust="0"/>
  </p:normalViewPr>
  <p:slideViewPr>
    <p:cSldViewPr snapToGrid="0">
      <p:cViewPr varScale="1">
        <p:scale>
          <a:sx n="90" d="100"/>
          <a:sy n="90" d="100"/>
        </p:scale>
        <p:origin x="1386" y="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174083A-88E7-4646-8784-E1C353453507}" type="datetimeFigureOut">
              <a:rPr lang="zh-CN" altLang="en-US" smtClean="0"/>
              <a:t>2019/4/9</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7AEC9DC-DF13-4969-9501-309A1A76E8A8}" type="slidenum">
              <a:rPr lang="zh-CN" altLang="en-US" smtClean="0"/>
              <a:t>‹#›</a:t>
            </a:fld>
            <a:endParaRPr lang="zh-CN" altLang="en-US"/>
          </a:p>
        </p:txBody>
      </p:sp>
    </p:spTree>
    <p:extLst>
      <p:ext uri="{BB962C8B-B14F-4D97-AF65-F5344CB8AC3E}">
        <p14:creationId xmlns:p14="http://schemas.microsoft.com/office/powerpoint/2010/main" val="281056814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13</a:t>
            </a:fld>
            <a:endParaRPr lang="zh-CN" altLang="en-US"/>
          </a:p>
        </p:txBody>
      </p:sp>
    </p:spTree>
    <p:extLst>
      <p:ext uri="{BB962C8B-B14F-4D97-AF65-F5344CB8AC3E}">
        <p14:creationId xmlns:p14="http://schemas.microsoft.com/office/powerpoint/2010/main" val="2310968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48</a:t>
            </a:fld>
            <a:endParaRPr lang="zh-CN" altLang="en-US"/>
          </a:p>
        </p:txBody>
      </p:sp>
    </p:spTree>
    <p:extLst>
      <p:ext uri="{BB962C8B-B14F-4D97-AF65-F5344CB8AC3E}">
        <p14:creationId xmlns:p14="http://schemas.microsoft.com/office/powerpoint/2010/main" val="885710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业务用例图，建立业务模型，再建立用例模型。再建逻辑模型（分析模型），设计模型，实现模型。</a:t>
            </a:r>
            <a:endParaRPr lang="en-US" altLang="zh-CN" dirty="0"/>
          </a:p>
          <a:p>
            <a:r>
              <a:rPr lang="zh-CN" altLang="en-US" dirty="0"/>
              <a:t>确定系统的范围，是学校教务管理系统，学院的教务管理系。先确定边界范围。</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业务用例图作用</a:t>
            </a:r>
            <a:r>
              <a:rPr lang="en-US" altLang="zh-CN" dirty="0"/>
              <a:t>:</a:t>
            </a:r>
            <a:r>
              <a:rPr lang="zh-CN" altLang="en-US" dirty="0"/>
              <a:t>确定边界范围、性能以及没有提出来的要求。</a:t>
            </a:r>
            <a:endParaRPr lang="en-US" altLang="zh-CN" dirty="0"/>
          </a:p>
          <a:p>
            <a:r>
              <a:rPr lang="zh-CN" altLang="en-US" dirty="0"/>
              <a:t>业务用例图提供系统的背景知识能够帮助我们对于系统需求有更多的理解。具体帮助</a:t>
            </a:r>
            <a:r>
              <a:rPr lang="en-US" altLang="zh-CN" dirty="0"/>
              <a:t>1.</a:t>
            </a:r>
            <a:r>
              <a:rPr lang="zh-CN" altLang="en-US" dirty="0"/>
              <a:t>了解机构及其软件系统（或工作内容）；</a:t>
            </a:r>
            <a:r>
              <a:rPr lang="en-US" altLang="zh-CN" dirty="0"/>
              <a:t>2.</a:t>
            </a:r>
            <a:r>
              <a:rPr lang="zh-CN" altLang="en-US" dirty="0"/>
              <a:t>帮助业务过程优化与重构；帮助项目组成员了解业务及其角色。</a:t>
            </a:r>
            <a:endParaRPr lang="en-US" altLang="zh-CN" dirty="0"/>
          </a:p>
          <a:p>
            <a:r>
              <a:rPr lang="zh-CN" altLang="en-US" dirty="0"/>
              <a:t>什么时候需要：</a:t>
            </a:r>
            <a:r>
              <a:rPr lang="en-US" altLang="zh-CN" dirty="0"/>
              <a:t>1</a:t>
            </a:r>
            <a:r>
              <a:rPr lang="zh-CN" altLang="en-US" dirty="0"/>
              <a:t>）对机构不熟悉；</a:t>
            </a:r>
            <a:r>
              <a:rPr lang="en-US" altLang="zh-CN" dirty="0"/>
              <a:t>2)</a:t>
            </a:r>
            <a:r>
              <a:rPr lang="zh-CN" altLang="en-US" dirty="0"/>
              <a:t>机构业务发生变化；</a:t>
            </a:r>
            <a:r>
              <a:rPr lang="en-US" altLang="zh-CN" dirty="0"/>
              <a:t>3</a:t>
            </a:r>
            <a:r>
              <a:rPr lang="zh-CN" altLang="en-US" dirty="0"/>
              <a:t>）机构中主要部分使用的软件需要建立；</a:t>
            </a:r>
            <a:r>
              <a:rPr lang="en-US" altLang="zh-CN" dirty="0"/>
              <a:t>4</a:t>
            </a:r>
            <a:r>
              <a:rPr lang="zh-CN" altLang="en-US" dirty="0"/>
              <a:t>）机构中有些大型复杂工作流的文档不足。</a:t>
            </a:r>
            <a:endParaRPr lang="en-US" altLang="zh-CN" dirty="0"/>
          </a:p>
          <a:p>
            <a:endParaRPr lang="en-US" altLang="zh-CN" dirty="0"/>
          </a:p>
          <a:p>
            <a:r>
              <a:rPr lang="zh-CN" altLang="en-US" dirty="0"/>
              <a:t>业务用例图与用例图区别。跟用例图比多了斜杠。</a:t>
            </a:r>
            <a:endParaRPr lang="en-US" altLang="zh-CN" dirty="0"/>
          </a:p>
          <a:p>
            <a:r>
              <a:rPr lang="en-US" altLang="zh-CN" dirty="0"/>
              <a:t>1</a:t>
            </a:r>
            <a:r>
              <a:rPr lang="zh-CN" altLang="en-US" dirty="0"/>
              <a:t>） 业务角色： 机构（组织）外部参与者。</a:t>
            </a:r>
            <a:r>
              <a:rPr lang="en-US" altLang="zh-CN" dirty="0"/>
              <a:t>2</a:t>
            </a:r>
            <a:r>
              <a:rPr lang="zh-CN" altLang="en-US" dirty="0"/>
              <a:t>）业务工人（</a:t>
            </a:r>
            <a:r>
              <a:rPr lang="en-US" altLang="zh-CN" dirty="0"/>
              <a:t>business worker</a:t>
            </a:r>
            <a:r>
              <a:rPr lang="zh-CN" altLang="en-US" dirty="0"/>
              <a:t>）：机构内部参与者所起作用的表示。业务用例图考虑的是单位业务。单位内部有人员。系统软件内部没有人员，所有参与者都是外部的。</a:t>
            </a:r>
            <a:r>
              <a:rPr lang="en-US" altLang="zh-CN" dirty="0"/>
              <a:t>3</a:t>
            </a:r>
            <a:r>
              <a:rPr lang="zh-CN" altLang="en-US" dirty="0"/>
              <a:t>）业务用例：业务功能，包括手动和计算机系统处理的。</a:t>
            </a:r>
            <a:r>
              <a:rPr lang="en-US" altLang="zh-CN" dirty="0"/>
              <a:t>4</a:t>
            </a:r>
            <a:r>
              <a:rPr lang="zh-CN" altLang="en-US" dirty="0"/>
              <a:t>）业务机构：机构的组织部门，业务元素的集合，相当于包；</a:t>
            </a:r>
            <a:r>
              <a:rPr lang="en-US" altLang="zh-CN" dirty="0"/>
              <a:t>5)</a:t>
            </a:r>
            <a:r>
              <a:rPr lang="zh-CN" altLang="en-US" dirty="0"/>
              <a:t>业务实体：机构的主要产品等实体。</a:t>
            </a:r>
            <a:endParaRPr lang="en-US" altLang="zh-CN" dirty="0"/>
          </a:p>
          <a:p>
            <a:r>
              <a:rPr lang="zh-CN" altLang="en-US" dirty="0"/>
              <a:t>业务用例图要与用例单独绘制。 一般是在用例视图中建立一个包（业务用例）。在这个包中绘制业务用例。</a:t>
            </a:r>
            <a:endParaRPr lang="en-US" altLang="zh-CN" dirty="0"/>
          </a:p>
          <a:p>
            <a:r>
              <a:rPr lang="zh-CN" altLang="en-US" dirty="0"/>
              <a:t>用例视图中   针对用例绘制 活动图或交互图来只是为了增强对系统的理解。不是必须的。</a:t>
            </a:r>
          </a:p>
        </p:txBody>
      </p:sp>
      <p:sp>
        <p:nvSpPr>
          <p:cNvPr id="4" name="灯片编号占位符 3"/>
          <p:cNvSpPr>
            <a:spLocks noGrp="1"/>
          </p:cNvSpPr>
          <p:nvPr>
            <p:ph type="sldNum" sz="quarter" idx="10"/>
          </p:nvPr>
        </p:nvSpPr>
        <p:spPr/>
        <p:txBody>
          <a:bodyPr/>
          <a:lstStyle/>
          <a:p>
            <a:fld id="{57AEC9DC-DF13-4969-9501-309A1A76E8A8}" type="slidenum">
              <a:rPr lang="zh-CN" altLang="en-US" smtClean="0"/>
              <a:t>53</a:t>
            </a:fld>
            <a:endParaRPr lang="zh-CN" altLang="en-US"/>
          </a:p>
        </p:txBody>
      </p:sp>
    </p:spTree>
    <p:extLst>
      <p:ext uri="{BB962C8B-B14F-4D97-AF65-F5344CB8AC3E}">
        <p14:creationId xmlns:p14="http://schemas.microsoft.com/office/powerpoint/2010/main" val="25710193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14</a:t>
            </a:fld>
            <a:endParaRPr lang="zh-CN" altLang="en-US"/>
          </a:p>
        </p:txBody>
      </p:sp>
    </p:spTree>
    <p:extLst>
      <p:ext uri="{BB962C8B-B14F-4D97-AF65-F5344CB8AC3E}">
        <p14:creationId xmlns:p14="http://schemas.microsoft.com/office/powerpoint/2010/main" val="228893247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18</a:t>
            </a:fld>
            <a:endParaRPr lang="zh-CN" altLang="en-US"/>
          </a:p>
        </p:txBody>
      </p:sp>
    </p:spTree>
    <p:extLst>
      <p:ext uri="{BB962C8B-B14F-4D97-AF65-F5344CB8AC3E}">
        <p14:creationId xmlns:p14="http://schemas.microsoft.com/office/powerpoint/2010/main" val="6439841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26</a:t>
            </a:fld>
            <a:endParaRPr lang="zh-CN" altLang="en-US"/>
          </a:p>
        </p:txBody>
      </p:sp>
    </p:spTree>
    <p:extLst>
      <p:ext uri="{BB962C8B-B14F-4D97-AF65-F5344CB8AC3E}">
        <p14:creationId xmlns:p14="http://schemas.microsoft.com/office/powerpoint/2010/main" val="4267746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27</a:t>
            </a:fld>
            <a:endParaRPr lang="zh-CN" altLang="en-US"/>
          </a:p>
        </p:txBody>
      </p:sp>
    </p:spTree>
    <p:extLst>
      <p:ext uri="{BB962C8B-B14F-4D97-AF65-F5344CB8AC3E}">
        <p14:creationId xmlns:p14="http://schemas.microsoft.com/office/powerpoint/2010/main" val="363824845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29</a:t>
            </a:fld>
            <a:endParaRPr lang="zh-CN" altLang="en-US"/>
          </a:p>
        </p:txBody>
      </p:sp>
    </p:spTree>
    <p:extLst>
      <p:ext uri="{BB962C8B-B14F-4D97-AF65-F5344CB8AC3E}">
        <p14:creationId xmlns:p14="http://schemas.microsoft.com/office/powerpoint/2010/main" val="321470608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31</a:t>
            </a:fld>
            <a:endParaRPr lang="zh-CN" altLang="en-US"/>
          </a:p>
        </p:txBody>
      </p:sp>
    </p:spTree>
    <p:extLst>
      <p:ext uri="{BB962C8B-B14F-4D97-AF65-F5344CB8AC3E}">
        <p14:creationId xmlns:p14="http://schemas.microsoft.com/office/powerpoint/2010/main" val="34160373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32</a:t>
            </a:fld>
            <a:endParaRPr lang="zh-CN" altLang="en-US"/>
          </a:p>
        </p:txBody>
      </p:sp>
    </p:spTree>
    <p:extLst>
      <p:ext uri="{BB962C8B-B14F-4D97-AF65-F5344CB8AC3E}">
        <p14:creationId xmlns:p14="http://schemas.microsoft.com/office/powerpoint/2010/main" val="11112653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http://www.360doc.com/content/14/0923/15/281812_411762734.shtml</a:t>
            </a:r>
            <a:endParaRPr lang="zh-CN" altLang="en-US" dirty="0"/>
          </a:p>
          <a:p>
            <a:endParaRPr lang="zh-CN" altLang="en-US" dirty="0"/>
          </a:p>
        </p:txBody>
      </p:sp>
      <p:sp>
        <p:nvSpPr>
          <p:cNvPr id="4" name="灯片编号占位符 3"/>
          <p:cNvSpPr>
            <a:spLocks noGrp="1"/>
          </p:cNvSpPr>
          <p:nvPr>
            <p:ph type="sldNum" sz="quarter" idx="10"/>
          </p:nvPr>
        </p:nvSpPr>
        <p:spPr/>
        <p:txBody>
          <a:bodyPr/>
          <a:lstStyle/>
          <a:p>
            <a:fld id="{57AEC9DC-DF13-4969-9501-309A1A76E8A8}" type="slidenum">
              <a:rPr lang="zh-CN" altLang="en-US" smtClean="0"/>
              <a:t>40</a:t>
            </a:fld>
            <a:endParaRPr lang="zh-CN" altLang="en-US"/>
          </a:p>
        </p:txBody>
      </p:sp>
    </p:spTree>
    <p:extLst>
      <p:ext uri="{BB962C8B-B14F-4D97-AF65-F5344CB8AC3E}">
        <p14:creationId xmlns:p14="http://schemas.microsoft.com/office/powerpoint/2010/main" val="3908472330"/>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90626" y="1346947"/>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4282763"/>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484779"/>
            <a:ext cx="7667244"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475220" cy="3035808"/>
          </a:xfrm>
        </p:spPr>
        <p:txBody>
          <a:bodyPr anchor="ctr">
            <a:noAutofit/>
          </a:bodyPr>
          <a:lstStyle>
            <a:lvl1pPr algn="l">
              <a:lnSpc>
                <a:spcPct val="85000"/>
              </a:lnSpc>
              <a:defRPr sz="6600" b="1" cap="none"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smtClean="0"/>
              <a:t>4/9/2019</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122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E5E0FA7-C445-42F7-AF66-A4F5A6FC8A9C}" type="datetimeFigureOut">
              <a:rPr lang="en-US" smtClean="0"/>
              <a:t>4/9/2019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712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85AC5C5-1A57-4420-8AFB-CE41693A794B}" type="datetimeFigureOut">
              <a:rPr lang="en-US" smtClean="0"/>
              <a:t>4/9/2019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5792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8229600" cy="2128837"/>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4000500"/>
            <a:ext cx="8229600" cy="213042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50792711-84E2-9842-89FC-EB5AA2260157}"/>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3FD45EF2-0250-8045-AE7B-13BE49D12B05}"/>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ACDA7C08-6769-BB40-90B6-31BC6C1F1E4C}"/>
              </a:ext>
            </a:extLst>
          </p:cNvPr>
          <p:cNvSpPr>
            <a:spLocks noGrp="1" noChangeArrowheads="1"/>
          </p:cNvSpPr>
          <p:nvPr>
            <p:ph type="sldNum" sz="quarter" idx="12"/>
          </p:nvPr>
        </p:nvSpPr>
        <p:spPr>
          <a:ln/>
        </p:spPr>
        <p:txBody>
          <a:bodyPr/>
          <a:lstStyle>
            <a:lvl1pPr>
              <a:defRPr/>
            </a:lvl1pPr>
          </a:lstStyle>
          <a:p>
            <a:pPr>
              <a:defRPr/>
            </a:pPr>
            <a:fld id="{2CEB5B23-9786-3942-BE0D-926619B00E99}" type="slidenum">
              <a:rPr lang="en-US" altLang="zh-CN"/>
              <a:pPr>
                <a:defRPr/>
              </a:pPr>
              <a:t>‹#›</a:t>
            </a:fld>
            <a:endParaRPr lang="en-US" altLang="zh-CN"/>
          </a:p>
        </p:txBody>
      </p:sp>
    </p:spTree>
    <p:extLst>
      <p:ext uri="{BB962C8B-B14F-4D97-AF65-F5344CB8AC3E}">
        <p14:creationId xmlns:p14="http://schemas.microsoft.com/office/powerpoint/2010/main" val="24480821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122238"/>
            <a:ext cx="7543800" cy="12954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719263"/>
            <a:ext cx="4038600" cy="44116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719263"/>
            <a:ext cx="4038600" cy="4411662"/>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Rectangle 5">
            <a:extLst>
              <a:ext uri="{FF2B5EF4-FFF2-40B4-BE49-F238E27FC236}">
                <a16:creationId xmlns:a16="http://schemas.microsoft.com/office/drawing/2014/main" id="{64C8A970-6A6F-8F40-9F7F-2D28EFAFE28F}"/>
              </a:ext>
            </a:extLst>
          </p:cNvPr>
          <p:cNvSpPr>
            <a:spLocks noGrp="1" noChangeArrowheads="1"/>
          </p:cNvSpPr>
          <p:nvPr>
            <p:ph type="dt" sz="half" idx="10"/>
          </p:nvPr>
        </p:nvSpPr>
        <p:spPr>
          <a:ln/>
        </p:spPr>
        <p:txBody>
          <a:bodyPr/>
          <a:lstStyle>
            <a:lvl1pPr>
              <a:defRPr/>
            </a:lvl1pPr>
          </a:lstStyle>
          <a:p>
            <a:pPr>
              <a:defRPr/>
            </a:pPr>
            <a:endParaRPr lang="en-US" altLang="zh-CN"/>
          </a:p>
        </p:txBody>
      </p:sp>
      <p:sp>
        <p:nvSpPr>
          <p:cNvPr id="6" name="Rectangle 6">
            <a:extLst>
              <a:ext uri="{FF2B5EF4-FFF2-40B4-BE49-F238E27FC236}">
                <a16:creationId xmlns:a16="http://schemas.microsoft.com/office/drawing/2014/main" id="{F6087EE8-8C82-DC48-A766-01BB022E574C}"/>
              </a:ext>
            </a:extLst>
          </p:cNvPr>
          <p:cNvSpPr>
            <a:spLocks noGrp="1" noChangeArrowheads="1"/>
          </p:cNvSpPr>
          <p:nvPr>
            <p:ph type="ftr" sz="quarter" idx="11"/>
          </p:nvPr>
        </p:nvSpPr>
        <p:spPr>
          <a:ln/>
        </p:spPr>
        <p:txBody>
          <a:bodyPr/>
          <a:lstStyle>
            <a:lvl1pPr>
              <a:defRPr/>
            </a:lvl1pPr>
          </a:lstStyle>
          <a:p>
            <a:pPr>
              <a:defRPr/>
            </a:pPr>
            <a:endParaRPr lang="en-US" altLang="zh-CN"/>
          </a:p>
        </p:txBody>
      </p:sp>
      <p:sp>
        <p:nvSpPr>
          <p:cNvPr id="7" name="Rectangle 7">
            <a:extLst>
              <a:ext uri="{FF2B5EF4-FFF2-40B4-BE49-F238E27FC236}">
                <a16:creationId xmlns:a16="http://schemas.microsoft.com/office/drawing/2014/main" id="{24A28A14-A341-B041-9F7D-2446BB199F33}"/>
              </a:ext>
            </a:extLst>
          </p:cNvPr>
          <p:cNvSpPr>
            <a:spLocks noGrp="1" noChangeArrowheads="1"/>
          </p:cNvSpPr>
          <p:nvPr>
            <p:ph type="sldNum" sz="quarter" idx="12"/>
          </p:nvPr>
        </p:nvSpPr>
        <p:spPr>
          <a:ln/>
        </p:spPr>
        <p:txBody>
          <a:bodyPr/>
          <a:lstStyle>
            <a:lvl1pPr>
              <a:defRPr/>
            </a:lvl1pPr>
          </a:lstStyle>
          <a:p>
            <a:pPr>
              <a:defRPr/>
            </a:pPr>
            <a:fld id="{C4C70EF2-9984-3F49-909B-B9EE9B104004}" type="slidenum">
              <a:rPr lang="en-US" altLang="zh-CN"/>
              <a:pPr>
                <a:defRPr/>
              </a:pPr>
              <a:t>‹#›</a:t>
            </a:fld>
            <a:endParaRPr lang="en-US" altLang="zh-CN"/>
          </a:p>
        </p:txBody>
      </p:sp>
    </p:spTree>
    <p:extLst>
      <p:ext uri="{BB962C8B-B14F-4D97-AF65-F5344CB8AC3E}">
        <p14:creationId xmlns:p14="http://schemas.microsoft.com/office/powerpoint/2010/main" val="37831551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A4C08AF-84E6-4329-8E67-FEA434B47075}" type="datetimeFigureOut">
              <a:rPr lang="en-US" smtClean="0"/>
              <a:t>4/9/2019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3204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5000"/>
              </a:lnSpc>
              <a:defRPr sz="6600" b="1"/>
            </a:lvl1pPr>
          </a:lstStyle>
          <a:p>
            <a:r>
              <a:rPr lang="zh-CN" altLang="en-US"/>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4F6EE328-6AFF-436B-881F-213D56084544}" type="datetimeFigureOut">
              <a:rPr lang="en-US" smtClean="0"/>
              <a:t>4/9/2019</a:t>
            </a:fld>
            <a:endParaRPr lang="en-US" dirty="0"/>
          </a:p>
        </p:txBody>
      </p:sp>
      <p:sp>
        <p:nvSpPr>
          <p:cNvPr id="5" name="Footer Placeholder 4"/>
          <p:cNvSpPr>
            <a:spLocks noGrp="1"/>
          </p:cNvSpPr>
          <p:nvPr>
            <p:ph type="ftr" sz="quarter" idx="11"/>
          </p:nvPr>
        </p:nvSpPr>
        <p:spPr>
          <a:xfrm>
            <a:off x="1623376" y="6282268"/>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0934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smtClean="0"/>
              <a:t>4/9/2019</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0816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smtClean="0"/>
              <a:t>4/9/2019</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849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8872C98D-A273-4547-9B92-97D7769F71A6}" type="datetimeFigureOut">
              <a:rPr lang="en-US" smtClean="0"/>
              <a:t>4/9/2019</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3479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smtClean="0"/>
              <a:t>4/9/2019</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49389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zh-CN" altLang="en-US"/>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81480828-6983-48AD-9E27-CBD3696F837E}" type="datetimeFigureOut">
              <a:rPr lang="en-US" smtClean="0"/>
              <a:t>4/9/2019</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6118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2C5EFB91-0324-450E-B17F-36DC0ECCE413}" type="datetimeFigureOut">
              <a:rPr lang="en-US" smtClean="0"/>
              <a:t>4/9/2019</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81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52E37674-C1BA-4107-9B06-6D4CAC3A3DF5}" type="datetimeFigureOut">
              <a:rPr lang="en-US" smtClean="0"/>
              <a:t>4/9/2019</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6372579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Lst>
  <p:hf sldNum="0" hdr="0" ftr="0" dt="0"/>
  <p:txStyles>
    <p:titleStyle>
      <a:lvl1pPr algn="l" defTabSz="914400" rtl="0" eaLnBrk="1" latinLnBrk="0" hangingPunct="1">
        <a:lnSpc>
          <a:spcPct val="90000"/>
        </a:lnSpc>
        <a:spcBef>
          <a:spcPct val="0"/>
        </a:spcBef>
        <a:buNone/>
        <a:defRPr sz="4200" b="1" kern="1200" cap="none"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0.png"/></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4.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png"/><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7.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image" Target="../media/image33.pn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3.png"/><Relationship Id="rId5" Type="http://schemas.openxmlformats.org/officeDocument/2006/relationships/image" Target="../media/image32.png"/><Relationship Id="rId4" Type="http://schemas.openxmlformats.org/officeDocument/2006/relationships/image" Target="../media/image31.png"/></Relationships>
</file>

<file path=ppt/slides/_rels/slide28.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image" Target="../media/image36.png"/><Relationship Id="rId5" Type="http://schemas.openxmlformats.org/officeDocument/2006/relationships/image" Target="../media/image3.png"/><Relationship Id="rId4" Type="http://schemas.openxmlformats.org/officeDocument/2006/relationships/image" Target="../media/image35.emf"/></Relationships>
</file>

<file path=ppt/slides/_rels/slide2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7.png"/></Relationships>
</file>

<file path=ppt/slides/_rels/slide3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43.png"/><Relationship Id="rId4" Type="http://schemas.openxmlformats.org/officeDocument/2006/relationships/image" Target="../media/image42.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4.png"/><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png"/><Relationship Id="rId1" Type="http://schemas.openxmlformats.org/officeDocument/2006/relationships/slideLayout" Target="../slideLayouts/slideLayout1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系统分析与设计</a:t>
            </a:r>
          </a:p>
        </p:txBody>
      </p:sp>
      <p:sp>
        <p:nvSpPr>
          <p:cNvPr id="3" name="副标题 2"/>
          <p:cNvSpPr>
            <a:spLocks noGrp="1"/>
          </p:cNvSpPr>
          <p:nvPr>
            <p:ph type="subTitle" idx="1"/>
          </p:nvPr>
        </p:nvSpPr>
        <p:spPr/>
        <p:txBody>
          <a:bodyPr>
            <a:normAutofit/>
          </a:bodyPr>
          <a:lstStyle/>
          <a:p>
            <a:r>
              <a:rPr lang="zh-Hans" altLang="en-US" sz="2000" dirty="0">
                <a:latin typeface="黑体" panose="02010609060101010101" pitchFamily="49" charset="-122"/>
                <a:ea typeface="黑体" panose="02010609060101010101" pitchFamily="49" charset="-122"/>
              </a:rPr>
              <a:t>用例</a:t>
            </a:r>
            <a:r>
              <a:rPr lang="zh-CN" altLang="en-US" sz="2000" dirty="0">
                <a:latin typeface="黑体" panose="02010609060101010101" pitchFamily="49" charset="-122"/>
                <a:ea typeface="黑体" panose="02010609060101010101" pitchFamily="49" charset="-122"/>
              </a:rPr>
              <a:t>分析与建模</a:t>
            </a:r>
          </a:p>
        </p:txBody>
      </p:sp>
    </p:spTree>
    <p:extLst>
      <p:ext uri="{BB962C8B-B14F-4D97-AF65-F5344CB8AC3E}">
        <p14:creationId xmlns:p14="http://schemas.microsoft.com/office/powerpoint/2010/main" val="16708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BC0DD8B7-05A4-7A41-81C3-3C59B4D218B1}"/>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0B54394D-A5C8-BE48-8339-143C19822183}"/>
              </a:ext>
            </a:extLst>
          </p:cNvPr>
          <p:cNvSpPr txBox="1">
            <a:spLocks noChangeArrowheads="1"/>
          </p:cNvSpPr>
          <p:nvPr/>
        </p:nvSpPr>
        <p:spPr>
          <a:xfrm>
            <a:off x="465992" y="919383"/>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
        <p:nvSpPr>
          <p:cNvPr id="3" name="文本框 2"/>
          <p:cNvSpPr txBox="1"/>
          <p:nvPr/>
        </p:nvSpPr>
        <p:spPr>
          <a:xfrm>
            <a:off x="465992" y="2383129"/>
            <a:ext cx="8290560" cy="1542198"/>
          </a:xfrm>
          <a:prstGeom prst="rect">
            <a:avLst/>
          </a:prstGeom>
          <a:noFill/>
        </p:spPr>
        <p:txBody>
          <a:bodyPr wrap="square" rtlCol="0">
            <a:noAutofit/>
          </a:bodyPr>
          <a:lstStyle/>
          <a:p>
            <a:pPr marL="342900" indent="-342900">
              <a:lnSpc>
                <a:spcPct val="120000"/>
              </a:lnSpc>
              <a:buFont typeface="Wingdings" panose="05000000000000000000" pitchFamily="2" charset="2"/>
              <a:buChar char="n"/>
            </a:pPr>
            <a:endParaRPr lang="zh-CN" altLang="en-US" sz="2400" dirty="0">
              <a:latin typeface="黑体" panose="02010609060101010101" pitchFamily="49" charset="-122"/>
              <a:ea typeface="黑体" panose="02010609060101010101" pitchFamily="49" charset="-122"/>
            </a:endParaRPr>
          </a:p>
        </p:txBody>
      </p:sp>
      <p:sp>
        <p:nvSpPr>
          <p:cNvPr id="2" name="矩形 1"/>
          <p:cNvSpPr/>
          <p:nvPr/>
        </p:nvSpPr>
        <p:spPr>
          <a:xfrm>
            <a:off x="245603" y="4583669"/>
            <a:ext cx="8500393" cy="2308324"/>
          </a:xfrm>
          <a:prstGeom prst="rect">
            <a:avLst/>
          </a:prstGeom>
        </p:spPr>
        <p:txBody>
          <a:bodyPr wrap="square">
            <a:spAutoFit/>
          </a:bodyPr>
          <a:lstStyle/>
          <a:p>
            <a:pPr lvl="1"/>
            <a:r>
              <a:rPr lang="zh-CN" altLang="en-US" sz="2400" b="1" dirty="0">
                <a:solidFill>
                  <a:srgbClr val="0000FF"/>
                </a:solidFill>
              </a:rPr>
              <a:t>参与者的种类：</a:t>
            </a:r>
          </a:p>
          <a:p>
            <a:pPr marL="721995" lvl="3" indent="-358775">
              <a:buFont typeface="Wingdings" pitchFamily="2" charset="2"/>
              <a:buAutoNum type="arabicPeriod"/>
            </a:pPr>
            <a:r>
              <a:rPr lang="zh-CN" altLang="en-US" sz="2400" b="1" dirty="0"/>
              <a:t>与系统直接交互的真实的人</a:t>
            </a:r>
          </a:p>
          <a:p>
            <a:pPr marL="721995" lvl="3" indent="-358775">
              <a:buFont typeface="Wingdings" pitchFamily="2" charset="2"/>
              <a:buAutoNum type="arabicPeriod"/>
            </a:pPr>
            <a:r>
              <a:rPr lang="zh-CN" altLang="en-US" sz="2400" b="1" dirty="0"/>
              <a:t>与系统直接交互的其它系统：与系统进行信息交换的计算机外部设备、数据库系统，其它软件系统等。</a:t>
            </a:r>
          </a:p>
          <a:p>
            <a:pPr marL="721995" lvl="3" indent="-358775">
              <a:buFont typeface="Wingdings" pitchFamily="2" charset="2"/>
              <a:buAutoNum type="arabicPeriod"/>
            </a:pPr>
            <a:r>
              <a:rPr lang="zh-CN" altLang="en-US" sz="2400" b="1" dirty="0"/>
              <a:t>一些可以运行的进程 ：时间（经过一段时间或到达某一个时间点，触发系统中某个事件时，时间就是参与者）</a:t>
            </a:r>
          </a:p>
        </p:txBody>
      </p:sp>
      <p:sp>
        <p:nvSpPr>
          <p:cNvPr id="7" name="Rectangle 3">
            <a:extLst>
              <a:ext uri="{FF2B5EF4-FFF2-40B4-BE49-F238E27FC236}">
                <a16:creationId xmlns:a16="http://schemas.microsoft.com/office/drawing/2014/main" id="{2ADF8158-159C-634A-A2A5-C03B239C89A5}"/>
              </a:ext>
            </a:extLst>
          </p:cNvPr>
          <p:cNvSpPr txBox="1">
            <a:spLocks noChangeArrowheads="1"/>
          </p:cNvSpPr>
          <p:nvPr/>
        </p:nvSpPr>
        <p:spPr>
          <a:xfrm>
            <a:off x="457200" y="1526617"/>
            <a:ext cx="8616462" cy="2983838"/>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0" indent="0">
              <a:lnSpc>
                <a:spcPct val="100000"/>
              </a:lnSpc>
              <a:buNone/>
            </a:pPr>
            <a:r>
              <a:rPr lang="zh-CN" altLang="en-US" sz="2800" dirty="0">
                <a:solidFill>
                  <a:srgbClr val="800000"/>
                </a:solidFill>
              </a:rPr>
              <a:t>   理解   什么是参与者？</a:t>
            </a:r>
            <a:endParaRPr lang="en-US" altLang="zh-CN" sz="2800" b="1" dirty="0">
              <a:solidFill>
                <a:srgbClr val="FF0000"/>
              </a:solidFill>
            </a:endParaRPr>
          </a:p>
          <a:p>
            <a:pPr marL="274320" lvl="1" indent="0">
              <a:lnSpc>
                <a:spcPct val="100000"/>
              </a:lnSpc>
              <a:buNone/>
            </a:pPr>
            <a:r>
              <a:rPr lang="zh-CN" altLang="en-US" sz="2800" b="1" dirty="0">
                <a:solidFill>
                  <a:srgbClr val="FF0000"/>
                </a:solidFill>
              </a:rPr>
              <a:t>参与者的特征是其作为外部用户与系统发生交互。</a:t>
            </a:r>
            <a:endParaRPr lang="en-US" altLang="zh-CN" sz="2800" b="1" dirty="0">
              <a:solidFill>
                <a:srgbClr val="FF0000"/>
              </a:solidFill>
            </a:endParaRPr>
          </a:p>
          <a:p>
            <a:pPr marL="342900" indent="-342900">
              <a:lnSpc>
                <a:spcPct val="100000"/>
              </a:lnSpc>
              <a:buFont typeface="Wingdings" panose="05000000000000000000" pitchFamily="2" charset="2"/>
              <a:buChar char="n"/>
            </a:pPr>
            <a:r>
              <a:rPr lang="zh-CN" altLang="en-US" sz="2800" dirty="0">
                <a:latin typeface="黑体" panose="02010609060101010101" pitchFamily="49" charset="-122"/>
                <a:ea typeface="黑体" panose="02010609060101010101" pitchFamily="49" charset="-122"/>
              </a:rPr>
              <a:t>参与者是由参与用例时所担当的</a:t>
            </a:r>
            <a:r>
              <a:rPr lang="zh-CN" altLang="en-US" sz="2800" dirty="0">
                <a:solidFill>
                  <a:srgbClr val="00B0F0"/>
                </a:solidFill>
                <a:latin typeface="黑体" panose="02010609060101010101" pitchFamily="49" charset="-122"/>
                <a:ea typeface="黑体" panose="02010609060101010101" pitchFamily="49" charset="-122"/>
              </a:rPr>
              <a:t>角色</a:t>
            </a:r>
            <a:r>
              <a:rPr lang="zh-CN" altLang="en-US" sz="2800" dirty="0">
                <a:latin typeface="黑体" panose="02010609060101010101" pitchFamily="49" charset="-122"/>
                <a:ea typeface="黑体" panose="02010609060101010101" pitchFamily="49" charset="-122"/>
              </a:rPr>
              <a:t>来表示。</a:t>
            </a:r>
            <a:endParaRPr lang="en-US" altLang="zh-CN" sz="2800"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n"/>
            </a:pPr>
            <a:r>
              <a:rPr lang="en-US" altLang="zh-CN" sz="2800" dirty="0">
                <a:latin typeface="黑体" panose="02010609060101010101" pitchFamily="49" charset="-122"/>
                <a:ea typeface="黑体" panose="02010609060101010101" pitchFamily="49" charset="-122"/>
              </a:rPr>
              <a:t>Actor</a:t>
            </a:r>
            <a:r>
              <a:rPr lang="zh-CN" altLang="en-US" sz="2800" dirty="0">
                <a:latin typeface="黑体" panose="02010609060101010101" pitchFamily="49" charset="-122"/>
                <a:ea typeface="黑体" panose="02010609060101010101" pitchFamily="49" charset="-122"/>
              </a:rPr>
              <a:t>不是指人，而是指代表某一种特定功能的角色。因此，一个人可能对应多个</a:t>
            </a:r>
            <a:r>
              <a:rPr lang="en-US" altLang="zh-CN" sz="2800" dirty="0">
                <a:latin typeface="黑体" panose="02010609060101010101" pitchFamily="49" charset="-122"/>
                <a:ea typeface="黑体" panose="02010609060101010101" pitchFamily="49" charset="-122"/>
              </a:rPr>
              <a:t>Actor</a:t>
            </a:r>
            <a:r>
              <a:rPr lang="zh-CN" altLang="en-US" sz="2800" dirty="0">
                <a:latin typeface="黑体" panose="02010609060101010101" pitchFamily="49" charset="-122"/>
                <a:ea typeface="黑体" panose="02010609060101010101" pitchFamily="49" charset="-122"/>
              </a:rPr>
              <a:t>。</a:t>
            </a:r>
            <a:endParaRPr lang="en-US" altLang="zh-CN" sz="2800" dirty="0">
              <a:latin typeface="黑体" panose="02010609060101010101" pitchFamily="49" charset="-122"/>
              <a:ea typeface="黑体" panose="02010609060101010101" pitchFamily="49" charset="-122"/>
            </a:endParaRPr>
          </a:p>
          <a:p>
            <a:pPr marL="342900" indent="-342900">
              <a:lnSpc>
                <a:spcPct val="100000"/>
              </a:lnSpc>
              <a:buFont typeface="Wingdings" panose="05000000000000000000" pitchFamily="2" charset="2"/>
              <a:buChar char="n"/>
            </a:pPr>
            <a:r>
              <a:rPr lang="en-US" altLang="zh-CN" sz="2800" dirty="0">
                <a:latin typeface="黑体" panose="02010609060101010101" pitchFamily="49" charset="-122"/>
                <a:ea typeface="黑体" panose="02010609060101010101" pitchFamily="49" charset="-122"/>
              </a:rPr>
              <a:t>Actor</a:t>
            </a:r>
            <a:r>
              <a:rPr lang="zh-CN" altLang="en-US" sz="2800" dirty="0">
                <a:latin typeface="黑体" panose="02010609060101010101" pitchFamily="49" charset="-122"/>
                <a:ea typeface="黑体" panose="02010609060101010101" pitchFamily="49" charset="-122"/>
              </a:rPr>
              <a:t>是虚拟的概念，可以指外部系统和设备。</a:t>
            </a:r>
          </a:p>
          <a:p>
            <a:pPr marL="274320" lvl="1" indent="0">
              <a:buNone/>
            </a:pPr>
            <a:endParaRPr lang="zh-CN" altLang="en-US" sz="2800" b="1" dirty="0">
              <a:solidFill>
                <a:srgbClr val="FF0000"/>
              </a:solidFill>
            </a:endParaRPr>
          </a:p>
          <a:p>
            <a:pPr marL="495300" indent="-495300"/>
            <a:endParaRPr lang="en-US" altLang="zh-CN" sz="2800" b="1" dirty="0">
              <a:solidFill>
                <a:srgbClr val="FF0000"/>
              </a:solidFill>
            </a:endParaRPr>
          </a:p>
        </p:txBody>
      </p:sp>
    </p:spTree>
    <p:extLst>
      <p:ext uri="{BB962C8B-B14F-4D97-AF65-F5344CB8AC3E}">
        <p14:creationId xmlns:p14="http://schemas.microsoft.com/office/powerpoint/2010/main" val="41916899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a:extLst>
              <a:ext uri="{FF2B5EF4-FFF2-40B4-BE49-F238E27FC236}">
                <a16:creationId xmlns:a16="http://schemas.microsoft.com/office/drawing/2014/main" id="{FA855281-E4A7-F242-A42E-78911714D7B9}"/>
              </a:ext>
            </a:extLst>
          </p:cNvPr>
          <p:cNvSpPr>
            <a:spLocks noGrp="1" noChangeArrowheads="1"/>
          </p:cNvSpPr>
          <p:nvPr>
            <p:ph type="title"/>
          </p:nvPr>
        </p:nvSpPr>
        <p:spPr>
          <a:xfrm>
            <a:off x="685800" y="2020593"/>
            <a:ext cx="7772400" cy="734511"/>
          </a:xfrm>
        </p:spPr>
        <p:txBody>
          <a:bodyPr>
            <a:normAutofit fontScale="90000"/>
          </a:bodyPr>
          <a:lstStyle/>
          <a:p>
            <a:pPr eaLnBrk="1" hangingPunct="1"/>
            <a:r>
              <a:rPr lang="zh-CN" altLang="en-US" sz="3200" dirty="0">
                <a:solidFill>
                  <a:srgbClr val="FF0000"/>
                </a:solidFill>
              </a:rPr>
              <a:t>参与者在系统中的作用主要包括：</a:t>
            </a:r>
            <a:br>
              <a:rPr lang="zh-CN" altLang="en-US" sz="3200" dirty="0">
                <a:solidFill>
                  <a:srgbClr val="FF0000"/>
                </a:solidFill>
              </a:rPr>
            </a:br>
            <a:endParaRPr lang="zh-CN" altLang="en-US" sz="3200" dirty="0">
              <a:solidFill>
                <a:srgbClr val="FF0000"/>
              </a:solidFill>
            </a:endParaRPr>
          </a:p>
        </p:txBody>
      </p:sp>
      <p:sp>
        <p:nvSpPr>
          <p:cNvPr id="13315" name="Rectangle 3">
            <a:extLst>
              <a:ext uri="{FF2B5EF4-FFF2-40B4-BE49-F238E27FC236}">
                <a16:creationId xmlns:a16="http://schemas.microsoft.com/office/drawing/2014/main" id="{CBD73335-3D4B-904E-BC29-1A424817E734}"/>
              </a:ext>
            </a:extLst>
          </p:cNvPr>
          <p:cNvSpPr>
            <a:spLocks noGrp="1" noChangeArrowheads="1"/>
          </p:cNvSpPr>
          <p:nvPr>
            <p:ph type="body" idx="1"/>
          </p:nvPr>
        </p:nvSpPr>
        <p:spPr>
          <a:xfrm>
            <a:off x="785191" y="2628304"/>
            <a:ext cx="7772400" cy="2512585"/>
          </a:xfrm>
        </p:spPr>
        <p:txBody>
          <a:bodyPr>
            <a:noAutofit/>
          </a:bodyPr>
          <a:lstStyle/>
          <a:p>
            <a:pPr marL="571500" indent="-571500" eaLnBrk="1" hangingPunct="1">
              <a:buFont typeface="Wingdings" pitchFamily="2" charset="2"/>
              <a:buAutoNum type="arabicPeriod"/>
            </a:pPr>
            <a:r>
              <a:rPr lang="zh-CN" altLang="en-US" sz="2800" b="1" dirty="0"/>
              <a:t>系统的启动者</a:t>
            </a:r>
          </a:p>
          <a:p>
            <a:pPr marL="571500" indent="-571500" eaLnBrk="1" hangingPunct="1">
              <a:buFont typeface="Wingdings" pitchFamily="2" charset="2"/>
              <a:buAutoNum type="arabicPeriod"/>
            </a:pPr>
            <a:r>
              <a:rPr lang="zh-CN" altLang="en-US" sz="2800" b="1" dirty="0"/>
              <a:t>系统的服务者</a:t>
            </a:r>
          </a:p>
          <a:p>
            <a:pPr marL="571500" indent="-571500" eaLnBrk="1" hangingPunct="1">
              <a:buFont typeface="Wingdings" pitchFamily="2" charset="2"/>
              <a:buAutoNum type="arabicPeriod"/>
            </a:pPr>
            <a:r>
              <a:rPr lang="zh-CN" altLang="en-US" sz="2800" b="1" dirty="0"/>
              <a:t>系统服务的接收者</a:t>
            </a:r>
          </a:p>
          <a:p>
            <a:pPr marL="571500" indent="-571500" eaLnBrk="1" hangingPunct="1">
              <a:buFont typeface="Wingdings" pitchFamily="2" charset="2"/>
              <a:buAutoNum type="arabicPeriod"/>
            </a:pPr>
            <a:endParaRPr lang="zh-CN" altLang="en-US" sz="2800" b="1" dirty="0"/>
          </a:p>
          <a:p>
            <a:pPr marL="571500" indent="-571500" eaLnBrk="1" hangingPunct="1">
              <a:buFont typeface="Wingdings" pitchFamily="2" charset="2"/>
              <a:buNone/>
            </a:pPr>
            <a:r>
              <a:rPr lang="zh-CN" altLang="en-US" sz="2800" b="1" dirty="0">
                <a:solidFill>
                  <a:srgbClr val="003300"/>
                </a:solidFill>
              </a:rPr>
              <a:t>例如：自动提款机（</a:t>
            </a:r>
            <a:r>
              <a:rPr lang="en-US" altLang="zh-CN" sz="2800" b="1" dirty="0">
                <a:solidFill>
                  <a:srgbClr val="003300"/>
                </a:solidFill>
              </a:rPr>
              <a:t>ATM</a:t>
            </a:r>
            <a:r>
              <a:rPr lang="zh-CN" altLang="en-US" sz="2800" b="1" dirty="0">
                <a:solidFill>
                  <a:srgbClr val="003300"/>
                </a:solidFill>
              </a:rPr>
              <a:t>）</a:t>
            </a:r>
          </a:p>
        </p:txBody>
      </p:sp>
      <p:sp>
        <p:nvSpPr>
          <p:cNvPr id="5" name="标题 1">
            <a:extLst>
              <a:ext uri="{FF2B5EF4-FFF2-40B4-BE49-F238E27FC236}">
                <a16:creationId xmlns:a16="http://schemas.microsoft.com/office/drawing/2014/main" id="{AEEE38D2-14FD-7942-A84B-71A2D8AF78A8}"/>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B2AF6E2C-A1C4-BE4F-8E0D-339C37DBC37F}"/>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26735509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9" name="Rectangle 3">
            <a:extLst>
              <a:ext uri="{FF2B5EF4-FFF2-40B4-BE49-F238E27FC236}">
                <a16:creationId xmlns:a16="http://schemas.microsoft.com/office/drawing/2014/main" id="{E2366C6F-9CDE-DA4F-B291-E986DF008E12}"/>
              </a:ext>
            </a:extLst>
          </p:cNvPr>
          <p:cNvSpPr>
            <a:spLocks noGrp="1" noChangeArrowheads="1"/>
          </p:cNvSpPr>
          <p:nvPr>
            <p:ph type="body" idx="1"/>
          </p:nvPr>
        </p:nvSpPr>
        <p:spPr>
          <a:xfrm>
            <a:off x="447471" y="1782303"/>
            <a:ext cx="8229600" cy="4121016"/>
          </a:xfrm>
        </p:spPr>
        <p:txBody>
          <a:bodyPr>
            <a:normAutofit fontScale="92500" lnSpcReduction="20000"/>
          </a:bodyPr>
          <a:lstStyle/>
          <a:p>
            <a:pPr eaLnBrk="1" hangingPunct="1">
              <a:lnSpc>
                <a:spcPct val="130000"/>
              </a:lnSpc>
            </a:pPr>
            <a:r>
              <a:rPr lang="zh-CN" altLang="en-US" sz="2800" b="1" dirty="0"/>
              <a:t>在系统的实际运作中，</a:t>
            </a:r>
            <a:r>
              <a:rPr lang="zh-CN" altLang="en-US" sz="2800" b="1" dirty="0">
                <a:solidFill>
                  <a:srgbClr val="FF0000"/>
                </a:solidFill>
              </a:rPr>
              <a:t>一个实际用户</a:t>
            </a:r>
            <a:r>
              <a:rPr lang="zh-CN" altLang="en-US" sz="2800" b="1" dirty="0"/>
              <a:t>可能对应系统的</a:t>
            </a:r>
            <a:r>
              <a:rPr lang="zh-CN" altLang="en-US" sz="2800" b="1" dirty="0">
                <a:solidFill>
                  <a:srgbClr val="00B050"/>
                </a:solidFill>
              </a:rPr>
              <a:t>多个参与者</a:t>
            </a:r>
            <a:r>
              <a:rPr lang="zh-CN" altLang="en-US" sz="2800" b="1" dirty="0"/>
              <a:t>。  </a:t>
            </a:r>
            <a:r>
              <a:rPr lang="zh-CN" altLang="en-US" sz="2800" b="1" dirty="0">
                <a:solidFill>
                  <a:srgbClr val="0000FF"/>
                </a:solidFill>
              </a:rPr>
              <a:t>例如：汽车销售公司的员工，销售汽车时充当员工的角色，自己买汽车时，作为客户的角色。</a:t>
            </a:r>
          </a:p>
          <a:p>
            <a:pPr eaLnBrk="1" hangingPunct="1">
              <a:lnSpc>
                <a:spcPct val="130000"/>
              </a:lnSpc>
            </a:pPr>
            <a:r>
              <a:rPr lang="zh-CN" altLang="en-US" sz="2800" b="1" dirty="0"/>
              <a:t>同样，不同的</a:t>
            </a:r>
            <a:r>
              <a:rPr lang="zh-CN" altLang="en-US" sz="2800" b="1" dirty="0">
                <a:solidFill>
                  <a:srgbClr val="00B050"/>
                </a:solidFill>
              </a:rPr>
              <a:t>多个用户</a:t>
            </a:r>
            <a:r>
              <a:rPr lang="zh-CN" altLang="en-US" sz="2800" b="1" dirty="0"/>
              <a:t>也可以只对应于</a:t>
            </a:r>
            <a:r>
              <a:rPr lang="zh-CN" altLang="en-US" sz="2800" b="1" dirty="0">
                <a:solidFill>
                  <a:srgbClr val="00B0F0"/>
                </a:solidFill>
              </a:rPr>
              <a:t>一个</a:t>
            </a:r>
            <a:r>
              <a:rPr lang="zh-CN" altLang="en-US" sz="2800" b="1" dirty="0">
                <a:solidFill>
                  <a:srgbClr val="00B050"/>
                </a:solidFill>
              </a:rPr>
              <a:t>参与者</a:t>
            </a:r>
            <a:r>
              <a:rPr lang="zh-CN" altLang="en-US" sz="2800" b="1" dirty="0"/>
              <a:t>，从而代表同一个参与者的不同实例。</a:t>
            </a:r>
          </a:p>
          <a:p>
            <a:pPr eaLnBrk="1" hangingPunct="1">
              <a:lnSpc>
                <a:spcPct val="130000"/>
              </a:lnSpc>
              <a:buFont typeface="Wingdings" pitchFamily="2" charset="2"/>
              <a:buNone/>
            </a:pPr>
            <a:r>
              <a:rPr lang="zh-CN" altLang="en-US" sz="2800" b="1" dirty="0"/>
              <a:t>   </a:t>
            </a:r>
            <a:r>
              <a:rPr lang="zh-CN" altLang="en-US" sz="2800" b="1" dirty="0">
                <a:solidFill>
                  <a:srgbClr val="003300"/>
                </a:solidFill>
              </a:rPr>
              <a:t>例如 ：一个选课系统，有教师、学生、管理员不同的用户，他们都需要登录操作，可以把他们统称为登录用户。</a:t>
            </a:r>
          </a:p>
          <a:p>
            <a:pPr eaLnBrk="1" hangingPunct="1">
              <a:lnSpc>
                <a:spcPct val="80000"/>
              </a:lnSpc>
            </a:pPr>
            <a:endParaRPr lang="en-US" altLang="zh-CN" sz="2600" b="1" dirty="0">
              <a:solidFill>
                <a:srgbClr val="003300"/>
              </a:solidFill>
            </a:endParaRPr>
          </a:p>
        </p:txBody>
      </p:sp>
      <p:sp>
        <p:nvSpPr>
          <p:cNvPr id="4" name="标题 1">
            <a:extLst>
              <a:ext uri="{FF2B5EF4-FFF2-40B4-BE49-F238E27FC236}">
                <a16:creationId xmlns:a16="http://schemas.microsoft.com/office/drawing/2014/main" id="{DF788B79-FDEA-724F-9455-1E7BCC109410}"/>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A4C3417C-2AEC-7140-BA52-E04D6A6A117B}"/>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13817293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362" name="Picture 4">
            <a:extLst>
              <a:ext uri="{FF2B5EF4-FFF2-40B4-BE49-F238E27FC236}">
                <a16:creationId xmlns:a16="http://schemas.microsoft.com/office/drawing/2014/main" id="{2615C1E8-71A2-414A-B372-AFCF48FDA3C9}"/>
              </a:ext>
            </a:extLst>
          </p:cNvPr>
          <p:cNvPicPr>
            <a:picLocks noGrp="1" noChangeAspect="1" noChangeArrowheads="1"/>
          </p:cNvPicPr>
          <p:nvPr>
            <p:ph type="body" idx="1"/>
          </p:nvPr>
        </p:nvPicPr>
        <p:blipFill>
          <a:blip r:embed="rId3">
            <a:extLst>
              <a:ext uri="{28A0092B-C50C-407E-A947-70E740481C1C}">
                <a14:useLocalDpi xmlns:a14="http://schemas.microsoft.com/office/drawing/2010/main" val="0"/>
              </a:ext>
            </a:extLst>
          </a:blip>
          <a:srcRect/>
          <a:stretch>
            <a:fillRect/>
          </a:stretch>
        </p:blipFill>
        <p:spPr>
          <a:xfrm>
            <a:off x="647700" y="1782303"/>
            <a:ext cx="7696200" cy="847725"/>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15363" name="Picture 5">
            <a:extLst>
              <a:ext uri="{FF2B5EF4-FFF2-40B4-BE49-F238E27FC236}">
                <a16:creationId xmlns:a16="http://schemas.microsoft.com/office/drawing/2014/main" id="{08A588FB-78E1-8142-A9FD-EC3803A3AF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2858145"/>
            <a:ext cx="7772400" cy="330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880FA6F7-69FB-D445-9397-9F2EBEB565EA}"/>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9DFAC1AC-3AA9-F347-94F1-AF295818678D}"/>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
        <p:nvSpPr>
          <p:cNvPr id="2" name="矩形 1"/>
          <p:cNvSpPr/>
          <p:nvPr/>
        </p:nvSpPr>
        <p:spPr>
          <a:xfrm>
            <a:off x="1113183" y="6160145"/>
            <a:ext cx="5963478" cy="369332"/>
          </a:xfrm>
          <a:prstGeom prst="rect">
            <a:avLst/>
          </a:prstGeom>
        </p:spPr>
        <p:txBody>
          <a:bodyPr wrap="square">
            <a:spAutoFit/>
          </a:bodyPr>
          <a:lstStyle/>
          <a:p>
            <a:r>
              <a:rPr lang="zh-CN" altLang="en-US" dirty="0">
                <a:solidFill>
                  <a:srgbClr val="FF0000"/>
                </a:solidFill>
              </a:rPr>
              <a:t>客户到银行存款，取款，通过银行工作人员帮助我们办。</a:t>
            </a:r>
          </a:p>
        </p:txBody>
      </p:sp>
    </p:spTree>
    <p:extLst>
      <p:ext uri="{BB962C8B-B14F-4D97-AF65-F5344CB8AC3E}">
        <p14:creationId xmlns:p14="http://schemas.microsoft.com/office/powerpoint/2010/main" val="419369516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a:extLst>
              <a:ext uri="{FF2B5EF4-FFF2-40B4-BE49-F238E27FC236}">
                <a16:creationId xmlns:a16="http://schemas.microsoft.com/office/drawing/2014/main" id="{7E5B5DC2-A255-A449-B1A1-65B8051573B9}"/>
              </a:ext>
            </a:extLst>
          </p:cNvPr>
          <p:cNvSpPr>
            <a:spLocks noGrp="1" noChangeArrowheads="1"/>
          </p:cNvSpPr>
          <p:nvPr>
            <p:ph type="title"/>
          </p:nvPr>
        </p:nvSpPr>
        <p:spPr>
          <a:xfrm>
            <a:off x="6059191" y="1593578"/>
            <a:ext cx="3350217" cy="1271260"/>
          </a:xfrm>
        </p:spPr>
        <p:txBody>
          <a:bodyPr>
            <a:normAutofit/>
          </a:bodyPr>
          <a:lstStyle/>
          <a:p>
            <a:pPr eaLnBrk="1" hangingPunct="1"/>
            <a:r>
              <a:rPr lang="zh-CN" altLang="en-US" dirty="0">
                <a:solidFill>
                  <a:srgbClr val="0000FF"/>
                </a:solidFill>
              </a:rPr>
              <a:t>确定参与者（</a:t>
            </a:r>
            <a:r>
              <a:rPr lang="en-US" altLang="zh-CN" dirty="0">
                <a:solidFill>
                  <a:srgbClr val="0000FF"/>
                </a:solidFill>
              </a:rPr>
              <a:t>Actor</a:t>
            </a:r>
            <a:r>
              <a:rPr lang="zh-CN" altLang="en-US" dirty="0">
                <a:solidFill>
                  <a:srgbClr val="0000FF"/>
                </a:solidFill>
              </a:rPr>
              <a:t>）</a:t>
            </a:r>
          </a:p>
        </p:txBody>
      </p:sp>
      <p:sp>
        <p:nvSpPr>
          <p:cNvPr id="16387" name="AutoShape 6">
            <a:extLst>
              <a:ext uri="{FF2B5EF4-FFF2-40B4-BE49-F238E27FC236}">
                <a16:creationId xmlns:a16="http://schemas.microsoft.com/office/drawing/2014/main" id="{83A4C4E4-A418-5A4B-AD5D-7CB1A8048E67}"/>
              </a:ext>
            </a:extLst>
          </p:cNvPr>
          <p:cNvSpPr>
            <a:spLocks noChangeArrowheads="1"/>
          </p:cNvSpPr>
          <p:nvPr/>
        </p:nvSpPr>
        <p:spPr bwMode="auto">
          <a:xfrm>
            <a:off x="6586330" y="4313122"/>
            <a:ext cx="2438400" cy="609600"/>
          </a:xfrm>
          <a:prstGeom prst="wedgeRectCallout">
            <a:avLst>
              <a:gd name="adj1" fmla="val -72264"/>
              <a:gd name="adj2" fmla="val -38282"/>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dirty="0"/>
              <a:t>网上购物系统</a:t>
            </a:r>
          </a:p>
        </p:txBody>
      </p:sp>
      <p:sp>
        <p:nvSpPr>
          <p:cNvPr id="16388" name="AutoShape 8">
            <a:extLst>
              <a:ext uri="{FF2B5EF4-FFF2-40B4-BE49-F238E27FC236}">
                <a16:creationId xmlns:a16="http://schemas.microsoft.com/office/drawing/2014/main" id="{1D9997B4-CA3F-CB42-98C5-AAB5BD9D7772}"/>
              </a:ext>
            </a:extLst>
          </p:cNvPr>
          <p:cNvSpPr>
            <a:spLocks noGrp="1" noChangeArrowheads="1"/>
          </p:cNvSpPr>
          <p:nvPr>
            <p:ph type="body" idx="1"/>
          </p:nvPr>
        </p:nvSpPr>
        <p:spPr>
          <a:xfrm>
            <a:off x="6218583" y="2938978"/>
            <a:ext cx="2514600" cy="1177925"/>
          </a:xfrm>
          <a:prstGeom prst="wedgeRectCallout">
            <a:avLst>
              <a:gd name="adj1" fmla="val -76704"/>
              <a:gd name="adj2" fmla="val 11727"/>
            </a:avLst>
          </a:prstGeom>
          <a:solidFill>
            <a:schemeClr val="accent1"/>
          </a:solidFill>
          <a:ln>
            <a:solidFill>
              <a:schemeClr val="tx1"/>
            </a:solidFill>
            <a:miter lim="800000"/>
            <a:headEnd/>
            <a:tailEnd/>
          </a:ln>
        </p:spPr>
        <p:txBody>
          <a:bodyPr>
            <a:normAutofit lnSpcReduction="10000"/>
          </a:bodyPr>
          <a:lstStyle/>
          <a:p>
            <a:pPr eaLnBrk="1" hangingPunct="1">
              <a:lnSpc>
                <a:spcPct val="80000"/>
              </a:lnSpc>
            </a:pPr>
            <a:r>
              <a:rPr lang="zh-CN" altLang="en-US" sz="2600" b="1" dirty="0"/>
              <a:t>监控系统，</a:t>
            </a:r>
          </a:p>
          <a:p>
            <a:pPr eaLnBrk="1" hangingPunct="1">
              <a:lnSpc>
                <a:spcPct val="80000"/>
              </a:lnSpc>
            </a:pPr>
            <a:r>
              <a:rPr lang="zh-CN" altLang="en-US" sz="2600" b="1" dirty="0"/>
              <a:t>控制绘图的系统等</a:t>
            </a:r>
          </a:p>
        </p:txBody>
      </p:sp>
      <p:pic>
        <p:nvPicPr>
          <p:cNvPr id="16389" name="Picture 9">
            <a:extLst>
              <a:ext uri="{FF2B5EF4-FFF2-40B4-BE49-F238E27FC236}">
                <a16:creationId xmlns:a16="http://schemas.microsoft.com/office/drawing/2014/main" id="{065D7848-976E-3E47-8686-117FD77DBBA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7208" y="1645528"/>
            <a:ext cx="4096501" cy="3225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9E4CA7F0-496C-4D4B-B718-2E5416A423CD}"/>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DBF0F200-0EAC-2948-B28D-CC268F1C668B}"/>
              </a:ext>
            </a:extLst>
          </p:cNvPr>
          <p:cNvSpPr txBox="1">
            <a:spLocks noChangeArrowheads="1"/>
          </p:cNvSpPr>
          <p:nvPr/>
        </p:nvSpPr>
        <p:spPr>
          <a:xfrm>
            <a:off x="447471" y="936894"/>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
        <p:nvSpPr>
          <p:cNvPr id="2" name="矩形 1"/>
          <p:cNvSpPr/>
          <p:nvPr/>
        </p:nvSpPr>
        <p:spPr>
          <a:xfrm>
            <a:off x="447471" y="5074899"/>
            <a:ext cx="8772079" cy="1200329"/>
          </a:xfrm>
          <a:prstGeom prst="rect">
            <a:avLst/>
          </a:prstGeom>
        </p:spPr>
        <p:txBody>
          <a:bodyPr wrap="square">
            <a:spAutoFit/>
          </a:bodyPr>
          <a:lstStyle/>
          <a:p>
            <a:pPr marL="342900" indent="-342900">
              <a:buFont typeface="Arial" panose="020B0604020202020204" pitchFamily="34" charset="0"/>
              <a:buChar char="•"/>
            </a:pPr>
            <a:r>
              <a:rPr lang="zh-CN" altLang="en-US" sz="2400" dirty="0"/>
              <a:t>视频录制系统，需要摄像机进行摄像，摄像机是参与者。</a:t>
            </a:r>
          </a:p>
          <a:p>
            <a:pPr marL="342900" indent="-342900">
              <a:buFont typeface="Arial" panose="020B0604020202020204" pitchFamily="34" charset="0"/>
              <a:buChar char="•"/>
            </a:pPr>
            <a:r>
              <a:rPr lang="zh-CN" altLang="en-US" sz="2400" dirty="0"/>
              <a:t>网上购物，购物过程中的外部银行卡管理系统，也是参与者。</a:t>
            </a:r>
          </a:p>
          <a:p>
            <a:pPr marL="342900" indent="-342900">
              <a:buFont typeface="Arial" panose="020B0604020202020204" pitchFamily="34" charset="0"/>
              <a:buChar char="•"/>
            </a:pPr>
            <a:r>
              <a:rPr lang="zh-CN" altLang="en-US" sz="2400" dirty="0"/>
              <a:t>只要是系统外的，与系统有交互，就是一个参与者。</a:t>
            </a:r>
          </a:p>
        </p:txBody>
      </p:sp>
    </p:spTree>
    <p:extLst>
      <p:ext uri="{BB962C8B-B14F-4D97-AF65-F5344CB8AC3E}">
        <p14:creationId xmlns:p14="http://schemas.microsoft.com/office/powerpoint/2010/main" val="22463467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3">
            <a:extLst>
              <a:ext uri="{FF2B5EF4-FFF2-40B4-BE49-F238E27FC236}">
                <a16:creationId xmlns:a16="http://schemas.microsoft.com/office/drawing/2014/main" id="{C0CF5B5F-73D2-7F48-A0B5-D8DCE825871F}"/>
              </a:ext>
            </a:extLst>
          </p:cNvPr>
          <p:cNvSpPr>
            <a:spLocks noGrp="1" noChangeArrowheads="1"/>
          </p:cNvSpPr>
          <p:nvPr>
            <p:ph type="body" idx="1"/>
          </p:nvPr>
        </p:nvSpPr>
        <p:spPr>
          <a:xfrm>
            <a:off x="457200" y="1437468"/>
            <a:ext cx="8686800" cy="3200400"/>
          </a:xfrm>
          <a:solidFill>
            <a:schemeClr val="bg1"/>
          </a:solidFill>
        </p:spPr>
        <p:txBody>
          <a:bodyPr/>
          <a:lstStyle/>
          <a:p>
            <a:pPr eaLnBrk="1" hangingPunct="1">
              <a:buFont typeface="Wingdings" pitchFamily="2" charset="2"/>
              <a:buNone/>
            </a:pPr>
            <a:r>
              <a:rPr lang="en-US" altLang="zh-CN" sz="2800" b="1" dirty="0">
                <a:solidFill>
                  <a:srgbClr val="FF0000"/>
                </a:solidFill>
              </a:rPr>
              <a:t> </a:t>
            </a:r>
            <a:r>
              <a:rPr lang="zh-CN" altLang="en-US" sz="2800" b="1" dirty="0">
                <a:solidFill>
                  <a:srgbClr val="FF0000"/>
                </a:solidFill>
              </a:rPr>
              <a:t>以银行自动提款机</a:t>
            </a:r>
            <a:r>
              <a:rPr lang="en-US" altLang="zh-CN" sz="2800" b="1" dirty="0">
                <a:solidFill>
                  <a:srgbClr val="FF0000"/>
                </a:solidFill>
              </a:rPr>
              <a:t>(ATM)</a:t>
            </a:r>
            <a:r>
              <a:rPr lang="zh-CN" altLang="en-US" sz="2800" b="1" dirty="0">
                <a:solidFill>
                  <a:srgbClr val="FF0000"/>
                </a:solidFill>
              </a:rPr>
              <a:t>为例：</a:t>
            </a:r>
          </a:p>
          <a:p>
            <a:pPr eaLnBrk="1" hangingPunct="1"/>
            <a:r>
              <a:rPr lang="en-US" altLang="zh-CN" sz="2800" b="1" dirty="0"/>
              <a:t>ATM</a:t>
            </a:r>
            <a:r>
              <a:rPr lang="zh-CN" altLang="en-US" sz="2800" b="1" dirty="0"/>
              <a:t>的主要使用者是</a:t>
            </a:r>
            <a:r>
              <a:rPr lang="zh-CN" altLang="en-US" sz="2800" b="1" dirty="0">
                <a:solidFill>
                  <a:srgbClr val="800000"/>
                </a:solidFill>
              </a:rPr>
              <a:t>银行客户</a:t>
            </a:r>
            <a:r>
              <a:rPr lang="zh-CN" altLang="en-US" sz="2800" b="1" dirty="0"/>
              <a:t>，客户主要使用自动提款机来进行</a:t>
            </a:r>
            <a:r>
              <a:rPr lang="zh-CN" altLang="en-US" sz="2800" b="1" dirty="0">
                <a:solidFill>
                  <a:srgbClr val="000099"/>
                </a:solidFill>
              </a:rPr>
              <a:t>银行账户的查询、提款和转账交易</a:t>
            </a:r>
            <a:r>
              <a:rPr lang="zh-CN" altLang="en-US" sz="2800" b="1" dirty="0"/>
              <a:t>。</a:t>
            </a:r>
          </a:p>
          <a:p>
            <a:pPr eaLnBrk="1" hangingPunct="1"/>
            <a:r>
              <a:rPr lang="zh-CN" altLang="en-US" sz="2800" b="1" dirty="0">
                <a:solidFill>
                  <a:srgbClr val="800000"/>
                </a:solidFill>
              </a:rPr>
              <a:t>银行操作员</a:t>
            </a:r>
            <a:r>
              <a:rPr lang="zh-CN" altLang="en-US" sz="2800" b="1" dirty="0"/>
              <a:t>负责</a:t>
            </a:r>
            <a:r>
              <a:rPr lang="zh-CN" altLang="en-US" sz="2800" b="1" dirty="0">
                <a:solidFill>
                  <a:srgbClr val="000099"/>
                </a:solidFill>
              </a:rPr>
              <a:t>维护和管理</a:t>
            </a:r>
            <a:r>
              <a:rPr lang="en-US" altLang="zh-CN" sz="2800" b="1" dirty="0">
                <a:solidFill>
                  <a:srgbClr val="000099"/>
                </a:solidFill>
              </a:rPr>
              <a:t>ATM</a:t>
            </a:r>
            <a:r>
              <a:rPr lang="zh-CN" altLang="en-US" sz="2800" b="1" dirty="0">
                <a:solidFill>
                  <a:srgbClr val="000099"/>
                </a:solidFill>
              </a:rPr>
              <a:t>机系统</a:t>
            </a:r>
            <a:r>
              <a:rPr lang="zh-CN" altLang="en-US" sz="2800" b="1" dirty="0"/>
              <a:t>。</a:t>
            </a:r>
          </a:p>
          <a:p>
            <a:pPr eaLnBrk="1" hangingPunct="1"/>
            <a:r>
              <a:rPr lang="en-US" altLang="zh-CN" sz="2800" b="1" dirty="0"/>
              <a:t>ATM</a:t>
            </a:r>
            <a:r>
              <a:rPr lang="zh-CN" altLang="en-US" sz="2800" b="1" dirty="0"/>
              <a:t>机也需要与</a:t>
            </a:r>
            <a:r>
              <a:rPr lang="zh-CN" altLang="en-US" sz="2800" b="1" dirty="0">
                <a:solidFill>
                  <a:srgbClr val="800000"/>
                </a:solidFill>
              </a:rPr>
              <a:t>后台服务器</a:t>
            </a:r>
            <a:r>
              <a:rPr lang="zh-CN" altLang="en-US" sz="2800" b="1" dirty="0"/>
              <a:t>进行通讯以</a:t>
            </a:r>
            <a:r>
              <a:rPr lang="zh-CN" altLang="en-US" sz="2800" b="1" dirty="0">
                <a:solidFill>
                  <a:srgbClr val="000099"/>
                </a:solidFill>
              </a:rPr>
              <a:t>获得有关用户账号的相关信息</a:t>
            </a:r>
            <a:r>
              <a:rPr lang="zh-CN" altLang="en-US" sz="2800" b="1" dirty="0"/>
              <a:t>。</a:t>
            </a:r>
          </a:p>
        </p:txBody>
      </p:sp>
      <p:pic>
        <p:nvPicPr>
          <p:cNvPr id="17411" name="Picture 8" descr="image010">
            <a:extLst>
              <a:ext uri="{FF2B5EF4-FFF2-40B4-BE49-F238E27FC236}">
                <a16:creationId xmlns:a16="http://schemas.microsoft.com/office/drawing/2014/main" id="{7B5FBFFD-8A31-FD49-954A-B527E852B10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4277532"/>
            <a:ext cx="9144000" cy="29653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4AA6277C-F039-374A-AB9E-50AF3E306D41}"/>
              </a:ext>
            </a:extLst>
          </p:cNvPr>
          <p:cNvSpPr txBox="1">
            <a:spLocks/>
          </p:cNvSpPr>
          <p:nvPr/>
        </p:nvSpPr>
        <p:spPr>
          <a:xfrm>
            <a:off x="619329"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631A6514-D94D-EC4E-8B74-AEBC2824978C}"/>
              </a:ext>
            </a:extLst>
          </p:cNvPr>
          <p:cNvSpPr txBox="1">
            <a:spLocks noChangeArrowheads="1"/>
          </p:cNvSpPr>
          <p:nvPr/>
        </p:nvSpPr>
        <p:spPr>
          <a:xfrm>
            <a:off x="457200" y="75353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14963683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3">
            <a:extLst>
              <a:ext uri="{FF2B5EF4-FFF2-40B4-BE49-F238E27FC236}">
                <a16:creationId xmlns:a16="http://schemas.microsoft.com/office/drawing/2014/main" id="{148BF21B-4BC4-184C-AB85-F69EDC9D29F3}"/>
              </a:ext>
            </a:extLst>
          </p:cNvPr>
          <p:cNvSpPr>
            <a:spLocks noGrp="1" noChangeArrowheads="1"/>
          </p:cNvSpPr>
          <p:nvPr>
            <p:ph type="body" idx="1"/>
          </p:nvPr>
        </p:nvSpPr>
        <p:spPr>
          <a:xfrm>
            <a:off x="381000" y="1782303"/>
            <a:ext cx="8229600" cy="4322763"/>
          </a:xfrm>
        </p:spPr>
        <p:txBody>
          <a:bodyPr/>
          <a:lstStyle/>
          <a:p>
            <a:pPr eaLnBrk="1" hangingPunct="1"/>
            <a:r>
              <a:rPr lang="zh-CN" altLang="en-US" sz="2800" b="1" dirty="0">
                <a:solidFill>
                  <a:srgbClr val="FF0000"/>
                </a:solidFill>
              </a:rPr>
              <a:t>参与者是由系统的边界所决定的</a:t>
            </a:r>
          </a:p>
          <a:p>
            <a:pPr eaLnBrk="1" hangingPunct="1"/>
            <a:r>
              <a:rPr lang="zh-CN" altLang="en-US" sz="2800" b="1" dirty="0"/>
              <a:t>如果我们所要定义的系统边界仅限于</a:t>
            </a:r>
            <a:r>
              <a:rPr lang="en-US" altLang="zh-CN" sz="2800" b="1" dirty="0">
                <a:solidFill>
                  <a:srgbClr val="800000"/>
                </a:solidFill>
              </a:rPr>
              <a:t>ATM</a:t>
            </a:r>
            <a:r>
              <a:rPr lang="zh-CN" altLang="en-US" sz="2800" b="1" dirty="0">
                <a:solidFill>
                  <a:srgbClr val="800000"/>
                </a:solidFill>
              </a:rPr>
              <a:t>机本身</a:t>
            </a:r>
            <a:r>
              <a:rPr lang="zh-CN" altLang="en-US" sz="2800" b="1" dirty="0"/>
              <a:t>，那么后台服务器就是一个外部的系统，可以抽象为一个参与者。</a:t>
            </a:r>
          </a:p>
          <a:p>
            <a:pPr eaLnBrk="1" hangingPunct="1"/>
            <a:endParaRPr lang="zh-CN" altLang="en-US" b="1" dirty="0"/>
          </a:p>
          <a:p>
            <a:pPr eaLnBrk="1" hangingPunct="1">
              <a:buFont typeface="Wingdings" pitchFamily="2" charset="2"/>
              <a:buNone/>
            </a:pPr>
            <a:br>
              <a:rPr lang="zh-CN" altLang="en-US" dirty="0"/>
            </a:br>
            <a:br>
              <a:rPr lang="zh-CN" altLang="en-US" dirty="0"/>
            </a:br>
            <a:endParaRPr lang="zh-CN" altLang="en-US" dirty="0"/>
          </a:p>
        </p:txBody>
      </p:sp>
      <p:pic>
        <p:nvPicPr>
          <p:cNvPr id="18435" name="Picture 4" descr="image012">
            <a:extLst>
              <a:ext uri="{FF2B5EF4-FFF2-40B4-BE49-F238E27FC236}">
                <a16:creationId xmlns:a16="http://schemas.microsoft.com/office/drawing/2014/main" id="{4B157E6A-724E-C744-B14F-DE3C7132345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3950828"/>
            <a:ext cx="8077200" cy="215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00115B01-B0C4-6448-8001-3F2ECAF5773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D9B05930-0ADF-D444-8942-3492C2EE473B}"/>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148400229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a:extLst>
              <a:ext uri="{FF2B5EF4-FFF2-40B4-BE49-F238E27FC236}">
                <a16:creationId xmlns:a16="http://schemas.microsoft.com/office/drawing/2014/main" id="{2827BC0D-D1AA-9647-AA53-5FD466C148B0}"/>
              </a:ext>
            </a:extLst>
          </p:cNvPr>
          <p:cNvSpPr>
            <a:spLocks noGrp="1" noChangeArrowheads="1"/>
          </p:cNvSpPr>
          <p:nvPr>
            <p:ph type="title"/>
          </p:nvPr>
        </p:nvSpPr>
        <p:spPr>
          <a:xfrm>
            <a:off x="269284" y="1577346"/>
            <a:ext cx="7543800" cy="868362"/>
          </a:xfrm>
        </p:spPr>
        <p:txBody>
          <a:bodyPr/>
          <a:lstStyle/>
          <a:p>
            <a:pPr eaLnBrk="1" hangingPunct="1"/>
            <a:r>
              <a:rPr lang="zh-CN" altLang="en-US" dirty="0">
                <a:solidFill>
                  <a:srgbClr val="FF0000"/>
                </a:solidFill>
              </a:rPr>
              <a:t>参与者间的关系</a:t>
            </a:r>
          </a:p>
        </p:txBody>
      </p:sp>
      <p:sp>
        <p:nvSpPr>
          <p:cNvPr id="21507" name="Rectangle 3">
            <a:extLst>
              <a:ext uri="{FF2B5EF4-FFF2-40B4-BE49-F238E27FC236}">
                <a16:creationId xmlns:a16="http://schemas.microsoft.com/office/drawing/2014/main" id="{469E3B52-24FE-2842-8172-5FE25D418CDE}"/>
              </a:ext>
            </a:extLst>
          </p:cNvPr>
          <p:cNvSpPr>
            <a:spLocks noGrp="1" noChangeArrowheads="1"/>
          </p:cNvSpPr>
          <p:nvPr>
            <p:ph type="body" sz="half" idx="1"/>
          </p:nvPr>
        </p:nvSpPr>
        <p:spPr>
          <a:xfrm>
            <a:off x="213102" y="2468322"/>
            <a:ext cx="4229100" cy="4086465"/>
          </a:xfrm>
        </p:spPr>
        <p:txBody>
          <a:bodyPr/>
          <a:lstStyle/>
          <a:p>
            <a:pPr eaLnBrk="1" hangingPunct="1"/>
            <a:r>
              <a:rPr lang="zh-CN" altLang="en-US" sz="2600" b="1" dirty="0"/>
              <a:t>在用例图中，使用泛化关系来描述多个参与者之间的公共行为。 </a:t>
            </a:r>
          </a:p>
        </p:txBody>
      </p:sp>
      <p:sp>
        <p:nvSpPr>
          <p:cNvPr id="21508" name="Rectangle 8">
            <a:extLst>
              <a:ext uri="{FF2B5EF4-FFF2-40B4-BE49-F238E27FC236}">
                <a16:creationId xmlns:a16="http://schemas.microsoft.com/office/drawing/2014/main" id="{FA8AE6CF-125B-5D4E-A916-22932F57BF4E}"/>
              </a:ext>
            </a:extLst>
          </p:cNvPr>
          <p:cNvSpPr>
            <a:spLocks noGrp="1" noChangeArrowheads="1"/>
          </p:cNvSpPr>
          <p:nvPr>
            <p:ph type="body" sz="half" idx="2"/>
          </p:nvPr>
        </p:nvSpPr>
        <p:spPr>
          <a:xfrm>
            <a:off x="4762500" y="2055812"/>
            <a:ext cx="4191000" cy="4511298"/>
          </a:xfrm>
          <a:solidFill>
            <a:schemeClr val="bg1"/>
          </a:solidFill>
          <a:ln>
            <a:solidFill>
              <a:srgbClr val="339966"/>
            </a:solidFill>
            <a:miter lim="800000"/>
            <a:headEnd/>
            <a:tailEnd/>
          </a:ln>
        </p:spPr>
        <p:txBody>
          <a:bodyPr/>
          <a:lstStyle/>
          <a:p>
            <a:pPr eaLnBrk="1" hangingPunct="1"/>
            <a:r>
              <a:rPr lang="zh-CN" altLang="en-US" sz="2600" b="1">
                <a:solidFill>
                  <a:srgbClr val="0000FF"/>
                </a:solidFill>
              </a:rPr>
              <a:t>参与者间的泛化关系示例：</a:t>
            </a:r>
          </a:p>
        </p:txBody>
      </p:sp>
      <p:pic>
        <p:nvPicPr>
          <p:cNvPr id="21509" name="Picture 7">
            <a:extLst>
              <a:ext uri="{FF2B5EF4-FFF2-40B4-BE49-F238E27FC236}">
                <a16:creationId xmlns:a16="http://schemas.microsoft.com/office/drawing/2014/main" id="{54CA753F-8B0A-AD49-B38D-BDCEDA46C970}"/>
              </a:ext>
            </a:extLst>
          </p:cNvPr>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447471" y="3223648"/>
            <a:ext cx="3084513" cy="3124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1510" name="Picture 9">
            <a:extLst>
              <a:ext uri="{FF2B5EF4-FFF2-40B4-BE49-F238E27FC236}">
                <a16:creationId xmlns:a16="http://schemas.microsoft.com/office/drawing/2014/main" id="{A14E6887-17A9-854C-815C-53AFA7EC38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29200" y="3223648"/>
            <a:ext cx="3657600" cy="2773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7CE4F415-FAC3-6D41-84A3-13B4363B1388}"/>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4D4D58C9-AA2D-884F-AC83-6C232EB7A033}"/>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spTree>
    <p:extLst>
      <p:ext uri="{BB962C8B-B14F-4D97-AF65-F5344CB8AC3E}">
        <p14:creationId xmlns:p14="http://schemas.microsoft.com/office/powerpoint/2010/main" val="181293883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1" name="Rectangle 3">
            <a:extLst>
              <a:ext uri="{FF2B5EF4-FFF2-40B4-BE49-F238E27FC236}">
                <a16:creationId xmlns:a16="http://schemas.microsoft.com/office/drawing/2014/main" id="{E6B7BF8C-AD33-AC49-A09D-2956B30C9658}"/>
              </a:ext>
            </a:extLst>
          </p:cNvPr>
          <p:cNvSpPr>
            <a:spLocks noGrp="1" noChangeArrowheads="1"/>
          </p:cNvSpPr>
          <p:nvPr>
            <p:ph type="body" idx="1"/>
          </p:nvPr>
        </p:nvSpPr>
        <p:spPr>
          <a:xfrm>
            <a:off x="77491" y="1549828"/>
            <a:ext cx="8836617" cy="3555572"/>
          </a:xfrm>
        </p:spPr>
        <p:txBody>
          <a:bodyPr>
            <a:noAutofit/>
          </a:bodyPr>
          <a:lstStyle/>
          <a:p>
            <a:pPr eaLnBrk="1" hangingPunct="1">
              <a:lnSpc>
                <a:spcPct val="90000"/>
              </a:lnSpc>
            </a:pPr>
            <a:r>
              <a:rPr lang="zh-CN" altLang="en-US" sz="2400" b="1" dirty="0">
                <a:solidFill>
                  <a:srgbClr val="800000"/>
                </a:solidFill>
              </a:rPr>
              <a:t>用例是系统、子系统或类，与外部的参与者（</a:t>
            </a:r>
            <a:r>
              <a:rPr lang="en-US" altLang="zh-CN" sz="2400" b="1" dirty="0">
                <a:solidFill>
                  <a:srgbClr val="800000"/>
                </a:solidFill>
              </a:rPr>
              <a:t>actor</a:t>
            </a:r>
            <a:r>
              <a:rPr lang="zh-CN" altLang="en-US" sz="2400" b="1" dirty="0">
                <a:solidFill>
                  <a:srgbClr val="800000"/>
                </a:solidFill>
              </a:rPr>
              <a:t>）交互的动作序列的说明。</a:t>
            </a:r>
            <a:endParaRPr lang="en-US" altLang="zh-CN" sz="2400" b="1" dirty="0">
              <a:solidFill>
                <a:srgbClr val="800000"/>
              </a:solidFill>
            </a:endParaRPr>
          </a:p>
          <a:p>
            <a:r>
              <a:rPr lang="zh-CN" altLang="en-US" sz="2400" b="1" dirty="0">
                <a:solidFill>
                  <a:srgbClr val="0000FF"/>
                </a:solidFill>
              </a:rPr>
              <a:t>用例</a:t>
            </a:r>
            <a:r>
              <a:rPr lang="zh-CN" altLang="en-US" sz="2400" b="1" dirty="0"/>
              <a:t>定义了</a:t>
            </a:r>
            <a:r>
              <a:rPr lang="zh-CN" altLang="en-US" sz="2400" b="1" dirty="0">
                <a:solidFill>
                  <a:srgbClr val="00B050"/>
                </a:solidFill>
              </a:rPr>
              <a:t>系统是如何被参与者所使用</a:t>
            </a:r>
            <a:r>
              <a:rPr lang="zh-CN" altLang="en-US" sz="2400" b="1" dirty="0"/>
              <a:t>的，它描述的是参与者为了使用系统所提供的某一功能而与系统之间发生的交互（执行的一系列的动作序列）。</a:t>
            </a:r>
          </a:p>
          <a:p>
            <a:pPr eaLnBrk="1" hangingPunct="1">
              <a:lnSpc>
                <a:spcPct val="90000"/>
              </a:lnSpc>
            </a:pPr>
            <a:r>
              <a:rPr lang="zh-CN" altLang="en-US" sz="2400" b="1" dirty="0">
                <a:solidFill>
                  <a:srgbClr val="800000"/>
                </a:solidFill>
              </a:rPr>
              <a:t>用例是外部可见的</a:t>
            </a:r>
            <a:r>
              <a:rPr lang="zh-CN" altLang="en-US" sz="2400" b="1" dirty="0">
                <a:solidFill>
                  <a:srgbClr val="00B050"/>
                </a:solidFill>
              </a:rPr>
              <a:t>系统功能单元</a:t>
            </a:r>
            <a:r>
              <a:rPr lang="zh-CN" altLang="en-US" sz="2400" b="1" dirty="0">
                <a:solidFill>
                  <a:srgbClr val="800000"/>
                </a:solidFill>
              </a:rPr>
              <a:t>，是对</a:t>
            </a:r>
            <a:r>
              <a:rPr lang="zh-CN" altLang="en-US" sz="2400" b="1" dirty="0">
                <a:solidFill>
                  <a:srgbClr val="00B050"/>
                </a:solidFill>
              </a:rPr>
              <a:t>功能需求</a:t>
            </a:r>
            <a:r>
              <a:rPr lang="zh-CN" altLang="en-US" sz="2400" b="1" dirty="0">
                <a:solidFill>
                  <a:srgbClr val="800000"/>
                </a:solidFill>
              </a:rPr>
              <a:t>的描叙。</a:t>
            </a:r>
            <a:endParaRPr lang="en-US" altLang="zh-CN" sz="2400" b="1" dirty="0">
              <a:solidFill>
                <a:srgbClr val="800000"/>
              </a:solidFill>
            </a:endParaRPr>
          </a:p>
          <a:p>
            <a:pPr eaLnBrk="1" hangingPunct="1">
              <a:lnSpc>
                <a:spcPct val="90000"/>
              </a:lnSpc>
            </a:pPr>
            <a:r>
              <a:rPr lang="zh-CN" altLang="en-US" sz="2400" b="1" dirty="0">
                <a:solidFill>
                  <a:srgbClr val="00B0F0"/>
                </a:solidFill>
                <a:latin typeface="黑体" panose="02010609060101010101" pitchFamily="49" charset="-122"/>
                <a:ea typeface="黑体" panose="02010609060101010101" pitchFamily="49" charset="-122"/>
              </a:rPr>
              <a:t>用例分析可以认为是系统功能的分解。</a:t>
            </a:r>
          </a:p>
          <a:p>
            <a:pPr eaLnBrk="1" hangingPunct="1">
              <a:lnSpc>
                <a:spcPct val="90000"/>
              </a:lnSpc>
            </a:pPr>
            <a:r>
              <a:rPr lang="zh-CN" altLang="en-US" sz="2400" b="1" dirty="0">
                <a:solidFill>
                  <a:srgbClr val="FF0000"/>
                </a:solidFill>
              </a:rPr>
              <a:t>用例规约</a:t>
            </a:r>
            <a:r>
              <a:rPr lang="en-US" altLang="zh-CN" sz="2400" b="1" dirty="0">
                <a:solidFill>
                  <a:srgbClr val="FF0000"/>
                </a:solidFill>
              </a:rPr>
              <a:t>(Use Case Specification) </a:t>
            </a:r>
            <a:r>
              <a:rPr lang="zh-CN" altLang="en-US" sz="2400" b="1" dirty="0">
                <a:solidFill>
                  <a:srgbClr val="FF0000"/>
                </a:solidFill>
              </a:rPr>
              <a:t>（用例描述、用例说明）</a:t>
            </a:r>
            <a:br>
              <a:rPr lang="zh-CN" altLang="en-US" sz="2400" b="1" dirty="0"/>
            </a:br>
            <a:r>
              <a:rPr lang="zh-CN" altLang="en-US" sz="2400" b="1" dirty="0"/>
              <a:t>针对每一个用例都应该有一个用例规约文档与之相对应，该文档描述用例的细节内容。</a:t>
            </a:r>
            <a:r>
              <a:rPr lang="zh-CN" altLang="en-US" sz="2400" dirty="0"/>
              <a:t> </a:t>
            </a:r>
            <a:endParaRPr lang="zh-CN" altLang="en-US" sz="2400" b="1" dirty="0"/>
          </a:p>
          <a:p>
            <a:pPr eaLnBrk="1" hangingPunct="1">
              <a:lnSpc>
                <a:spcPct val="90000"/>
              </a:lnSpc>
            </a:pPr>
            <a:endParaRPr lang="en-US" altLang="zh-CN" sz="2400" b="1" dirty="0"/>
          </a:p>
        </p:txBody>
      </p:sp>
      <p:pic>
        <p:nvPicPr>
          <p:cNvPr id="22532" name="Picture 5">
            <a:extLst>
              <a:ext uri="{FF2B5EF4-FFF2-40B4-BE49-F238E27FC236}">
                <a16:creationId xmlns:a16="http://schemas.microsoft.com/office/drawing/2014/main" id="{C151AE85-1BBF-8D43-B3E6-F6A094C994E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34200" y="5105400"/>
            <a:ext cx="22098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6">
            <a:extLst>
              <a:ext uri="{FF2B5EF4-FFF2-40B4-BE49-F238E27FC236}">
                <a16:creationId xmlns:a16="http://schemas.microsoft.com/office/drawing/2014/main" id="{BF3D49F1-643C-FB40-9BB4-0E04D370B46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5496338"/>
            <a:ext cx="6705600" cy="1361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27E57650-ADF8-2A46-94EF-BE39C60E2690}"/>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F889E239-8BC8-824D-9650-A7C33B840855}"/>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32507447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Effect transition="in" filter="fade">
                                      <p:cBhvr>
                                        <p:cTn id="7" dur="500"/>
                                        <p:tgtEl>
                                          <p:spTgt spid="22531">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22531">
                                            <p:txEl>
                                              <p:pRg st="1" end="1"/>
                                            </p:txEl>
                                          </p:spTgt>
                                        </p:tgtEl>
                                        <p:attrNameLst>
                                          <p:attrName>style.visibility</p:attrName>
                                        </p:attrNameLst>
                                      </p:cBhvr>
                                      <p:to>
                                        <p:strVal val="visible"/>
                                      </p:to>
                                    </p:set>
                                    <p:animEffect transition="in" filter="fade">
                                      <p:cBhvr>
                                        <p:cTn id="11" dur="500"/>
                                        <p:tgtEl>
                                          <p:spTgt spid="22531">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22531">
                                            <p:txEl>
                                              <p:pRg st="2" end="2"/>
                                            </p:txEl>
                                          </p:spTgt>
                                        </p:tgtEl>
                                        <p:attrNameLst>
                                          <p:attrName>style.visibility</p:attrName>
                                        </p:attrNameLst>
                                      </p:cBhvr>
                                      <p:to>
                                        <p:strVal val="visible"/>
                                      </p:to>
                                    </p:set>
                                    <p:animEffect transition="in" filter="fade">
                                      <p:cBhvr>
                                        <p:cTn id="15" dur="500"/>
                                        <p:tgtEl>
                                          <p:spTgt spid="22531">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22531">
                                            <p:txEl>
                                              <p:pRg st="3" end="3"/>
                                            </p:txEl>
                                          </p:spTgt>
                                        </p:tgtEl>
                                        <p:attrNameLst>
                                          <p:attrName>style.visibility</p:attrName>
                                        </p:attrNameLst>
                                      </p:cBhvr>
                                      <p:to>
                                        <p:strVal val="visible"/>
                                      </p:to>
                                    </p:set>
                                    <p:animEffect transition="in" filter="fade">
                                      <p:cBhvr>
                                        <p:cTn id="19" dur="500"/>
                                        <p:tgtEl>
                                          <p:spTgt spid="22531">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22531">
                                            <p:txEl>
                                              <p:pRg st="4" end="4"/>
                                            </p:txEl>
                                          </p:spTgt>
                                        </p:tgtEl>
                                        <p:attrNameLst>
                                          <p:attrName>style.visibility</p:attrName>
                                        </p:attrNameLst>
                                      </p:cBhvr>
                                      <p:to>
                                        <p:strVal val="visible"/>
                                      </p:to>
                                    </p:set>
                                    <p:animEffect transition="in" filter="fade">
                                      <p:cBhvr>
                                        <p:cTn id="24"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31" grpId="0" uiExpand="1" build="p"/>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a:extLst>
              <a:ext uri="{FF2B5EF4-FFF2-40B4-BE49-F238E27FC236}">
                <a16:creationId xmlns:a16="http://schemas.microsoft.com/office/drawing/2014/main" id="{D8101A7B-6BA0-034F-9934-0A4997DA50F1}"/>
              </a:ext>
            </a:extLst>
          </p:cNvPr>
          <p:cNvSpPr>
            <a:spLocks noGrp="1" noChangeArrowheads="1"/>
          </p:cNvSpPr>
          <p:nvPr>
            <p:ph type="title"/>
          </p:nvPr>
        </p:nvSpPr>
        <p:spPr>
          <a:xfrm>
            <a:off x="866010" y="1577210"/>
            <a:ext cx="7772400" cy="751047"/>
          </a:xfrm>
        </p:spPr>
        <p:txBody>
          <a:bodyPr>
            <a:normAutofit/>
          </a:bodyPr>
          <a:lstStyle/>
          <a:p>
            <a:pPr eaLnBrk="1" hangingPunct="1"/>
            <a:r>
              <a:rPr lang="zh-CN" altLang="en-US" sz="2800" dirty="0">
                <a:latin typeface="黑体" panose="02010609060101010101" pitchFamily="49" charset="-122"/>
                <a:ea typeface="黑体" panose="02010609060101010101" pitchFamily="49" charset="-122"/>
              </a:rPr>
              <a:t>在用例规约中可以描述用例的动态事件流</a:t>
            </a:r>
            <a:r>
              <a:rPr lang="zh-Hans" altLang="en-US" sz="2800" dirty="0">
                <a:latin typeface="黑体" panose="02010609060101010101" pitchFamily="49" charset="-122"/>
                <a:ea typeface="黑体" panose="02010609060101010101" pitchFamily="49" charset="-122"/>
              </a:rPr>
              <a:t>。</a:t>
            </a:r>
            <a:endParaRPr lang="zh-CN" altLang="en-US" sz="2800" dirty="0">
              <a:latin typeface="黑体" panose="02010609060101010101" pitchFamily="49" charset="-122"/>
              <a:ea typeface="黑体" panose="02010609060101010101" pitchFamily="49" charset="-122"/>
            </a:endParaRPr>
          </a:p>
        </p:txBody>
      </p:sp>
      <p:pic>
        <p:nvPicPr>
          <p:cNvPr id="23556" name="Picture 4">
            <a:extLst>
              <a:ext uri="{FF2B5EF4-FFF2-40B4-BE49-F238E27FC236}">
                <a16:creationId xmlns:a16="http://schemas.microsoft.com/office/drawing/2014/main" id="{FB445826-9446-EC40-9E3E-D69CEC08A54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285844"/>
            <a:ext cx="7830519" cy="4422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BFE27E45-5024-6941-A7B3-2832AD84B632}"/>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E376E251-D359-5E4F-9DEA-F7F8C604937C}"/>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224534193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711122"/>
          </a:xfrm>
        </p:spPr>
        <p:txBody>
          <a:bodyPr>
            <a:normAutofit fontScale="90000"/>
          </a:bodyPr>
          <a:lstStyle/>
          <a:p>
            <a:r>
              <a:rPr lang="zh-Hans" altLang="en-US" dirty="0">
                <a:latin typeface="黑体" panose="02010609060101010101" pitchFamily="49" charset="-122"/>
                <a:ea typeface="黑体" panose="02010609060101010101" pitchFamily="49" charset="-122"/>
              </a:rPr>
              <a:t>系统分析与设计</a:t>
            </a:r>
            <a:r>
              <a:rPr lang="en-US" altLang="zh-Hans" dirty="0">
                <a:latin typeface="黑体" panose="02010609060101010101" pitchFamily="49" charset="-122"/>
                <a:ea typeface="黑体" panose="02010609060101010101" pitchFamily="49" charset="-122"/>
              </a:rPr>
              <a:t>—</a:t>
            </a:r>
            <a:r>
              <a:rPr lang="zh-Hans" altLang="en-US" dirty="0">
                <a:latin typeface="黑体" panose="02010609060101010101" pitchFamily="49" charset="-122"/>
                <a:ea typeface="黑体" panose="02010609060101010101" pitchFamily="49" charset="-122"/>
              </a:rPr>
              <a:t>用例</a:t>
            </a:r>
            <a:r>
              <a:rPr lang="zh-CN" altLang="en-US" dirty="0">
                <a:latin typeface="黑体" panose="02010609060101010101" pitchFamily="49" charset="-122"/>
                <a:ea typeface="黑体" panose="02010609060101010101" pitchFamily="49" charset="-122"/>
              </a:rPr>
              <a:t>分析与建模</a:t>
            </a:r>
          </a:p>
        </p:txBody>
      </p:sp>
      <p:sp>
        <p:nvSpPr>
          <p:cNvPr id="3" name="内容占位符 2"/>
          <p:cNvSpPr>
            <a:spLocks noGrp="1"/>
          </p:cNvSpPr>
          <p:nvPr>
            <p:ph idx="1"/>
          </p:nvPr>
        </p:nvSpPr>
        <p:spPr>
          <a:xfrm>
            <a:off x="744890" y="1478554"/>
            <a:ext cx="7772400" cy="4358041"/>
          </a:xfrm>
        </p:spPr>
        <p:txBody>
          <a:bodyPr>
            <a:noAutofit/>
          </a:bodyPr>
          <a:lstStyle/>
          <a:p>
            <a:pPr marL="0" indent="0">
              <a:buNone/>
            </a:pPr>
            <a:r>
              <a:rPr lang="zh-Hans" altLang="en-US" sz="2800" dirty="0">
                <a:solidFill>
                  <a:srgbClr val="0070C0"/>
                </a:solidFill>
                <a:latin typeface="黑体" panose="02010609060101010101" pitchFamily="49" charset="-122"/>
                <a:ea typeface="黑体" panose="02010609060101010101" pitchFamily="49" charset="-122"/>
              </a:rPr>
              <a:t>一、用例</a:t>
            </a:r>
            <a:r>
              <a:rPr lang="zh-CN" altLang="en-US" sz="2800" dirty="0">
                <a:solidFill>
                  <a:srgbClr val="0070C0"/>
                </a:solidFill>
                <a:latin typeface="黑体" panose="02010609060101010101" pitchFamily="49" charset="-122"/>
                <a:ea typeface="黑体" panose="02010609060101010101" pitchFamily="49" charset="-122"/>
              </a:rPr>
              <a:t>建模</a:t>
            </a:r>
            <a:r>
              <a:rPr lang="zh-Hans" altLang="en-US" sz="2800" dirty="0">
                <a:solidFill>
                  <a:srgbClr val="0070C0"/>
                </a:solidFill>
                <a:latin typeface="黑体" panose="02010609060101010101" pitchFamily="49" charset="-122"/>
                <a:ea typeface="黑体" panose="02010609060101010101" pitchFamily="49" charset="-122"/>
              </a:rPr>
              <a:t>概念</a:t>
            </a:r>
            <a:endParaRPr lang="en-US" altLang="zh-CN" sz="2800" dirty="0">
              <a:solidFill>
                <a:srgbClr val="0070C0"/>
              </a:solidFill>
              <a:latin typeface="黑体" panose="02010609060101010101" pitchFamily="49" charset="-122"/>
              <a:ea typeface="黑体" panose="02010609060101010101" pitchFamily="49" charset="-122"/>
            </a:endParaRPr>
          </a:p>
          <a:p>
            <a:pPr marL="0" indent="0">
              <a:buNone/>
            </a:pPr>
            <a:r>
              <a:rPr lang="zh-Hans" altLang="en-US" sz="2800" dirty="0">
                <a:solidFill>
                  <a:srgbClr val="0070C0"/>
                </a:solidFill>
                <a:latin typeface="黑体" panose="02010609060101010101" pitchFamily="49" charset="-122"/>
                <a:ea typeface="黑体" panose="02010609060101010101" pitchFamily="49" charset="-122"/>
              </a:rPr>
              <a:t>二、用例图组成</a:t>
            </a:r>
            <a:endParaRPr lang="en-US" altLang="zh-CN" sz="2800" dirty="0">
              <a:solidFill>
                <a:srgbClr val="0070C0"/>
              </a:solidFill>
              <a:latin typeface="黑体" panose="02010609060101010101" pitchFamily="49" charset="-122"/>
              <a:ea typeface="黑体" panose="02010609060101010101" pitchFamily="49" charset="-122"/>
            </a:endParaRPr>
          </a:p>
          <a:p>
            <a:pPr marL="0" indent="0">
              <a:buNone/>
            </a:pPr>
            <a:r>
              <a:rPr lang="zh-Hans" altLang="en-US" sz="2800" dirty="0">
                <a:solidFill>
                  <a:srgbClr val="0070C0"/>
                </a:solidFill>
                <a:latin typeface="黑体" panose="02010609060101010101" pitchFamily="49" charset="-122"/>
                <a:ea typeface="黑体" panose="02010609060101010101" pitchFamily="49" charset="-122"/>
              </a:rPr>
              <a:t>三、用例描述</a:t>
            </a:r>
            <a:endParaRPr lang="en-US" altLang="zh-Hans" sz="2800" dirty="0">
              <a:solidFill>
                <a:srgbClr val="0070C0"/>
              </a:solidFill>
              <a:latin typeface="黑体" panose="02010609060101010101" pitchFamily="49" charset="-122"/>
              <a:ea typeface="黑体" panose="02010609060101010101" pitchFamily="49" charset="-122"/>
            </a:endParaRPr>
          </a:p>
          <a:p>
            <a:pPr marL="0" indent="0">
              <a:buNone/>
            </a:pPr>
            <a:r>
              <a:rPr lang="zh-Hans" altLang="en-US" sz="2800" dirty="0">
                <a:solidFill>
                  <a:srgbClr val="0070C0"/>
                </a:solidFill>
                <a:latin typeface="黑体" panose="02010609060101010101" pitchFamily="49" charset="-122"/>
                <a:ea typeface="黑体" panose="02010609060101010101" pitchFamily="49" charset="-122"/>
              </a:rPr>
              <a:t>四、用例建模</a:t>
            </a:r>
            <a:endParaRPr lang="en-US" altLang="zh-CN" sz="2800" dirty="0">
              <a:solidFill>
                <a:srgbClr val="0070C0"/>
              </a:solidFill>
              <a:latin typeface="黑体" panose="02010609060101010101" pitchFamily="49" charset="-122"/>
              <a:ea typeface="黑体" panose="02010609060101010101" pitchFamily="49" charset="-122"/>
            </a:endParaRPr>
          </a:p>
          <a:p>
            <a:pPr marL="0" indent="0">
              <a:buNone/>
            </a:pPr>
            <a:r>
              <a:rPr lang="zh-Hans" altLang="en-US" sz="2800" dirty="0">
                <a:solidFill>
                  <a:srgbClr val="0070C0"/>
                </a:solidFill>
                <a:latin typeface="黑体" panose="02010609060101010101" pitchFamily="49" charset="-122"/>
                <a:ea typeface="黑体" panose="02010609060101010101" pitchFamily="49" charset="-122"/>
              </a:rPr>
              <a:t>五、案例</a:t>
            </a:r>
            <a:endParaRPr lang="en-US" altLang="zh-Hans" sz="2800" dirty="0">
              <a:solidFill>
                <a:srgbClr val="0070C0"/>
              </a:solidFill>
              <a:latin typeface="黑体" panose="02010609060101010101" pitchFamily="49" charset="-122"/>
              <a:ea typeface="黑体" panose="02010609060101010101" pitchFamily="49" charset="-122"/>
            </a:endParaRPr>
          </a:p>
          <a:p>
            <a:pPr marL="0" indent="0">
              <a:buNone/>
            </a:pPr>
            <a:r>
              <a:rPr lang="zh-Hans" altLang="en-US" sz="2800" dirty="0">
                <a:solidFill>
                  <a:srgbClr val="0070C0"/>
                </a:solidFill>
                <a:latin typeface="黑体" panose="02010609060101010101" pitchFamily="49" charset="-122"/>
                <a:ea typeface="黑体" panose="02010609060101010101" pitchFamily="49" charset="-122"/>
              </a:rPr>
              <a:t>六、管理用例的复杂度</a:t>
            </a:r>
            <a:endParaRPr lang="en-US" altLang="zh-Hans" sz="2800" dirty="0">
              <a:solidFill>
                <a:srgbClr val="0070C0"/>
              </a:solidFill>
              <a:latin typeface="黑体" panose="02010609060101010101" pitchFamily="49" charset="-122"/>
              <a:ea typeface="黑体" panose="02010609060101010101" pitchFamily="49" charset="-122"/>
            </a:endParaRPr>
          </a:p>
          <a:p>
            <a:pPr marL="0" indent="0">
              <a:buNone/>
            </a:pPr>
            <a:r>
              <a:rPr lang="zh-Hans" altLang="en-US" sz="2800" dirty="0">
                <a:solidFill>
                  <a:srgbClr val="0070C0"/>
                </a:solidFill>
                <a:latin typeface="黑体" panose="02010609060101010101" pitchFamily="49" charset="-122"/>
                <a:ea typeface="黑体" panose="02010609060101010101" pitchFamily="49" charset="-122"/>
              </a:rPr>
              <a:t>七、练习</a:t>
            </a:r>
            <a:endParaRPr lang="en-US" altLang="zh-CN" sz="2800" dirty="0">
              <a:solidFill>
                <a:srgbClr val="0070C0"/>
              </a:solidFill>
              <a:latin typeface="黑体" panose="02010609060101010101" pitchFamily="49" charset="-122"/>
              <a:ea typeface="黑体" panose="02010609060101010101" pitchFamily="49" charset="-122"/>
            </a:endParaRPr>
          </a:p>
          <a:p>
            <a:pPr marL="0" indent="0">
              <a:buNone/>
            </a:pPr>
            <a:endParaRPr lang="en-US" altLang="zh-CN" sz="2400" dirty="0">
              <a:solidFill>
                <a:srgbClr val="0070C0"/>
              </a:solidFill>
            </a:endParaRPr>
          </a:p>
        </p:txBody>
      </p:sp>
    </p:spTree>
    <p:extLst>
      <p:ext uri="{BB962C8B-B14F-4D97-AF65-F5344CB8AC3E}">
        <p14:creationId xmlns:p14="http://schemas.microsoft.com/office/powerpoint/2010/main" val="330520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a:extLst>
              <a:ext uri="{FF2B5EF4-FFF2-40B4-BE49-F238E27FC236}">
                <a16:creationId xmlns:a16="http://schemas.microsoft.com/office/drawing/2014/main" id="{31D871C7-02BB-234F-9AE6-DDEDEF515AEB}"/>
              </a:ext>
            </a:extLst>
          </p:cNvPr>
          <p:cNvSpPr>
            <a:spLocks noGrp="1" noChangeArrowheads="1"/>
          </p:cNvSpPr>
          <p:nvPr>
            <p:ph type="body" sz="half" idx="1"/>
          </p:nvPr>
        </p:nvSpPr>
        <p:spPr>
          <a:xfrm>
            <a:off x="609600" y="1782303"/>
            <a:ext cx="8229600" cy="2395538"/>
          </a:xfrm>
        </p:spPr>
        <p:txBody>
          <a:bodyPr/>
          <a:lstStyle/>
          <a:p>
            <a:pPr marL="533400" indent="-533400" eaLnBrk="1" hangingPunct="1"/>
            <a:r>
              <a:rPr lang="zh-CN" altLang="en-US" sz="2800" b="1" dirty="0"/>
              <a:t>用例的名称：</a:t>
            </a:r>
          </a:p>
          <a:p>
            <a:pPr marL="533400" indent="-533400" eaLnBrk="1" hangingPunct="1">
              <a:buFont typeface="Wingdings" pitchFamily="2" charset="2"/>
              <a:buAutoNum type="circleNumDbPlain"/>
            </a:pPr>
            <a:r>
              <a:rPr lang="zh-CN" altLang="en-US" sz="2800" b="1" dirty="0">
                <a:solidFill>
                  <a:srgbClr val="0000FF"/>
                </a:solidFill>
              </a:rPr>
              <a:t>简单名</a:t>
            </a:r>
          </a:p>
          <a:p>
            <a:pPr marL="533400" indent="-533400" eaLnBrk="1" hangingPunct="1">
              <a:buFont typeface="Wingdings" pitchFamily="2" charset="2"/>
              <a:buAutoNum type="circleNumDbPlain"/>
            </a:pPr>
            <a:r>
              <a:rPr lang="zh-CN" altLang="en-US" sz="2800" b="1" dirty="0">
                <a:solidFill>
                  <a:srgbClr val="0000FF"/>
                </a:solidFill>
              </a:rPr>
              <a:t>路径名：指出用例所在的包</a:t>
            </a:r>
          </a:p>
          <a:p>
            <a:pPr marL="533400" indent="-533400" eaLnBrk="1" hangingPunct="1">
              <a:buFont typeface="Wingdings" pitchFamily="2" charset="2"/>
              <a:buNone/>
            </a:pPr>
            <a:r>
              <a:rPr lang="zh-CN" altLang="en-US" sz="2800" b="1" dirty="0">
                <a:solidFill>
                  <a:srgbClr val="800000"/>
                </a:solidFill>
              </a:rPr>
              <a:t>（可以用包将相关的用例进行组装）</a:t>
            </a:r>
          </a:p>
        </p:txBody>
      </p:sp>
      <p:pic>
        <p:nvPicPr>
          <p:cNvPr id="24580" name="Picture 5">
            <a:extLst>
              <a:ext uri="{FF2B5EF4-FFF2-40B4-BE49-F238E27FC236}">
                <a16:creationId xmlns:a16="http://schemas.microsoft.com/office/drawing/2014/main" id="{DDA96129-BF57-0948-ABC3-BF2268BE71B7}"/>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485571" y="4104467"/>
            <a:ext cx="7467600" cy="150971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标题 1">
            <a:extLst>
              <a:ext uri="{FF2B5EF4-FFF2-40B4-BE49-F238E27FC236}">
                <a16:creationId xmlns:a16="http://schemas.microsoft.com/office/drawing/2014/main" id="{4D6AEE3C-B48F-ED4A-967B-018BC7E4333B}"/>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B8D03E8C-2CDC-BD46-89F0-CD89E97E15DB}"/>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66272517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Rectangle 3">
            <a:extLst>
              <a:ext uri="{FF2B5EF4-FFF2-40B4-BE49-F238E27FC236}">
                <a16:creationId xmlns:a16="http://schemas.microsoft.com/office/drawing/2014/main" id="{C5690713-02FA-1C4A-A08C-6768CBF17E16}"/>
              </a:ext>
            </a:extLst>
          </p:cNvPr>
          <p:cNvSpPr>
            <a:spLocks noGrp="1" noChangeArrowheads="1"/>
          </p:cNvSpPr>
          <p:nvPr>
            <p:ph type="body" idx="1"/>
          </p:nvPr>
        </p:nvSpPr>
        <p:spPr>
          <a:xfrm>
            <a:off x="609600" y="1685441"/>
            <a:ext cx="8229600" cy="4987925"/>
          </a:xfrm>
        </p:spPr>
        <p:txBody>
          <a:bodyPr/>
          <a:lstStyle/>
          <a:p>
            <a:r>
              <a:rPr lang="zh-CN" altLang="en-US" sz="2800" dirty="0"/>
              <a:t>用例识别</a:t>
            </a:r>
            <a:endParaRPr lang="en-US" altLang="zh-CN" sz="2800" dirty="0"/>
          </a:p>
          <a:p>
            <a:pPr marL="0" indent="0">
              <a:buNone/>
            </a:pPr>
            <a:r>
              <a:rPr lang="zh-Hans" altLang="en-US" sz="2800" b="1" dirty="0"/>
              <a:t>    </a:t>
            </a:r>
            <a:r>
              <a:rPr lang="zh-CN" altLang="en-US" sz="2800" b="1" dirty="0"/>
              <a:t>识别用例最好的方法就是从分析系统的参与者开始，考虑</a:t>
            </a:r>
            <a:r>
              <a:rPr lang="zh-CN" altLang="en-US" sz="2800" b="1" dirty="0">
                <a:solidFill>
                  <a:srgbClr val="00B050"/>
                </a:solidFill>
              </a:rPr>
              <a:t>每个参与者是如何使用系统</a:t>
            </a:r>
            <a:r>
              <a:rPr lang="zh-CN" altLang="en-US" sz="2800" b="1" dirty="0"/>
              <a:t>的。 </a:t>
            </a:r>
          </a:p>
          <a:p>
            <a:pPr eaLnBrk="1" hangingPunct="1"/>
            <a:endParaRPr lang="en-US" altLang="zh-CN" dirty="0"/>
          </a:p>
        </p:txBody>
      </p:sp>
      <p:pic>
        <p:nvPicPr>
          <p:cNvPr id="25604" name="Picture 4">
            <a:extLst>
              <a:ext uri="{FF2B5EF4-FFF2-40B4-BE49-F238E27FC236}">
                <a16:creationId xmlns:a16="http://schemas.microsoft.com/office/drawing/2014/main" id="{B760AFBE-B0DD-454B-AD39-9C4DCF4589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0268" y="3240156"/>
            <a:ext cx="5904262" cy="31705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68BB30B0-1286-C44F-956A-857A3C0A66FE}"/>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DFEF0429-A650-3F44-8EAB-DE5CFCAE890B}"/>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29798064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Rectangle 2">
            <a:extLst>
              <a:ext uri="{FF2B5EF4-FFF2-40B4-BE49-F238E27FC236}">
                <a16:creationId xmlns:a16="http://schemas.microsoft.com/office/drawing/2014/main" id="{563EE9C5-A06D-8145-A927-5CECE824786A}"/>
              </a:ext>
            </a:extLst>
          </p:cNvPr>
          <p:cNvSpPr>
            <a:spLocks noGrp="1" noChangeArrowheads="1"/>
          </p:cNvSpPr>
          <p:nvPr>
            <p:ph type="title"/>
          </p:nvPr>
        </p:nvSpPr>
        <p:spPr>
          <a:xfrm>
            <a:off x="304800" y="1248260"/>
            <a:ext cx="7543800" cy="1295400"/>
          </a:xfrm>
        </p:spPr>
        <p:txBody>
          <a:bodyPr/>
          <a:lstStyle/>
          <a:p>
            <a:pPr eaLnBrk="1" hangingPunct="1"/>
            <a:r>
              <a:rPr lang="zh-CN" altLang="en-US" sz="2800" dirty="0">
                <a:solidFill>
                  <a:schemeClr val="tx1"/>
                </a:solidFill>
              </a:rPr>
              <a:t>以自动提款机</a:t>
            </a:r>
            <a:r>
              <a:rPr lang="en-US" altLang="zh-CN" sz="2800" dirty="0">
                <a:solidFill>
                  <a:schemeClr val="tx1"/>
                </a:solidFill>
              </a:rPr>
              <a:t>(ATM)</a:t>
            </a:r>
            <a:r>
              <a:rPr lang="zh-CN" altLang="en-US" sz="2800" dirty="0">
                <a:solidFill>
                  <a:schemeClr val="tx1"/>
                </a:solidFill>
              </a:rPr>
              <a:t>本身为系统边界的用例图</a:t>
            </a:r>
          </a:p>
        </p:txBody>
      </p:sp>
      <p:sp>
        <p:nvSpPr>
          <p:cNvPr id="26627" name="Rectangle 3">
            <a:extLst>
              <a:ext uri="{FF2B5EF4-FFF2-40B4-BE49-F238E27FC236}">
                <a16:creationId xmlns:a16="http://schemas.microsoft.com/office/drawing/2014/main" id="{EEC41B3B-801C-A24E-8EBB-4C73B87BE850}"/>
              </a:ext>
            </a:extLst>
          </p:cNvPr>
          <p:cNvSpPr>
            <a:spLocks noGrp="1" noChangeArrowheads="1"/>
          </p:cNvSpPr>
          <p:nvPr>
            <p:ph type="body" idx="1"/>
          </p:nvPr>
        </p:nvSpPr>
        <p:spPr/>
        <p:txBody>
          <a:bodyPr/>
          <a:lstStyle/>
          <a:p>
            <a:pPr eaLnBrk="1" hangingPunct="1"/>
            <a:endParaRPr lang="zh-CN" altLang="zh-CN"/>
          </a:p>
        </p:txBody>
      </p:sp>
      <p:pic>
        <p:nvPicPr>
          <p:cNvPr id="26628" name="Picture 4">
            <a:extLst>
              <a:ext uri="{FF2B5EF4-FFF2-40B4-BE49-F238E27FC236}">
                <a16:creationId xmlns:a16="http://schemas.microsoft.com/office/drawing/2014/main" id="{70DCE280-5CC6-3D40-964A-106495D8697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078038"/>
            <a:ext cx="8839200" cy="4187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18F37D27-4977-AB4B-9471-5B5EE49C21F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012EF843-F809-A649-A43C-82852BA81FF7}"/>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（二）</a:t>
            </a:r>
            <a:r>
              <a:rPr lang="zh-Hans" altLang="en-US" sz="2800" dirty="0">
                <a:solidFill>
                  <a:srgbClr val="FF0000"/>
                </a:solidFill>
              </a:rPr>
              <a:t>用例</a:t>
            </a:r>
            <a:endParaRPr lang="zh-CN" altLang="en-US" sz="2800" dirty="0"/>
          </a:p>
        </p:txBody>
      </p:sp>
    </p:spTree>
    <p:extLst>
      <p:ext uri="{BB962C8B-B14F-4D97-AF65-F5344CB8AC3E}">
        <p14:creationId xmlns:p14="http://schemas.microsoft.com/office/powerpoint/2010/main" val="216072454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8F37D27-4977-AB4B-9471-5B5EE49C21F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012EF843-F809-A649-A43C-82852BA81FF7}"/>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（三）</a:t>
            </a:r>
            <a:r>
              <a:rPr lang="zh-Hans" altLang="en-US" sz="2800" dirty="0">
                <a:solidFill>
                  <a:srgbClr val="FF0000"/>
                </a:solidFill>
              </a:rPr>
              <a:t>系统边界</a:t>
            </a:r>
            <a:endParaRPr lang="zh-CN" altLang="en-US" sz="2800" dirty="0"/>
          </a:p>
        </p:txBody>
      </p:sp>
      <p:sp>
        <p:nvSpPr>
          <p:cNvPr id="9" name="Rectangle 3">
            <a:extLst>
              <a:ext uri="{FF2B5EF4-FFF2-40B4-BE49-F238E27FC236}">
                <a16:creationId xmlns:a16="http://schemas.microsoft.com/office/drawing/2014/main" id="{9D513060-C43C-BC42-80AF-E25A63096DFF}"/>
              </a:ext>
            </a:extLst>
          </p:cNvPr>
          <p:cNvSpPr txBox="1">
            <a:spLocks noChangeArrowheads="1"/>
          </p:cNvSpPr>
          <p:nvPr/>
        </p:nvSpPr>
        <p:spPr>
          <a:xfrm>
            <a:off x="447471" y="1739890"/>
            <a:ext cx="8229600" cy="198303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20000"/>
              </a:lnSpc>
            </a:pPr>
            <a:r>
              <a:rPr kumimoji="1" lang="zh-CN" altLang="en-US" sz="2400" b="1" dirty="0">
                <a:solidFill>
                  <a:srgbClr val="0000CC"/>
                </a:solidFill>
                <a:ea typeface="黑体" panose="02010609060101010101" pitchFamily="49" charset="-122"/>
              </a:rPr>
              <a:t>在项目开发过程中，边界是一个非常重要的概念。这里说的系统边界是指系统与系统之间的界限</a:t>
            </a:r>
            <a:r>
              <a:rPr kumimoji="1" lang="zh-CN" altLang="en-US" sz="2400" dirty="0"/>
              <a:t>。通常我们所说的系统可以认为是由一系列的相互作用的</a:t>
            </a:r>
            <a:r>
              <a:rPr kumimoji="1" lang="zh-CN" altLang="en-US" sz="2400" dirty="0">
                <a:solidFill>
                  <a:srgbClr val="00B050"/>
                </a:solidFill>
              </a:rPr>
              <a:t>元素</a:t>
            </a:r>
            <a:r>
              <a:rPr kumimoji="1" lang="zh-CN" altLang="en-US" sz="2400" dirty="0"/>
              <a:t>形成的具有特定功能的</a:t>
            </a:r>
            <a:r>
              <a:rPr kumimoji="1" lang="zh-CN" altLang="en-US" sz="2400" dirty="0">
                <a:solidFill>
                  <a:srgbClr val="00B050"/>
                </a:solidFill>
              </a:rPr>
              <a:t>有机整体</a:t>
            </a:r>
            <a:r>
              <a:rPr kumimoji="1" lang="zh-CN" altLang="en-US" sz="2400" dirty="0"/>
              <a:t>。</a:t>
            </a:r>
          </a:p>
          <a:p>
            <a:endParaRPr kumimoji="1" lang="en-US" altLang="zh-CN" dirty="0"/>
          </a:p>
        </p:txBody>
      </p:sp>
      <p:pic>
        <p:nvPicPr>
          <p:cNvPr id="10" name="Picture 4">
            <a:extLst>
              <a:ext uri="{FF2B5EF4-FFF2-40B4-BE49-F238E27FC236}">
                <a16:creationId xmlns:a16="http://schemas.microsoft.com/office/drawing/2014/main" id="{4C191BBF-8452-E745-AC21-9AD65356F10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1984" y="3969082"/>
            <a:ext cx="1992312" cy="237490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609599" y="3708727"/>
            <a:ext cx="5458691" cy="2751522"/>
          </a:xfrm>
          <a:prstGeom prst="rect">
            <a:avLst/>
          </a:prstGeom>
        </p:spPr>
        <p:txBody>
          <a:bodyPr wrap="square">
            <a:spAutoFit/>
          </a:bodyPr>
          <a:lstStyle/>
          <a:p>
            <a:pPr marL="342900" indent="-342900">
              <a:lnSpc>
                <a:spcPct val="120000"/>
              </a:lnSpc>
              <a:buFont typeface="Arial" panose="020B0604020202020204" pitchFamily="34" charset="0"/>
              <a:buChar char="•"/>
            </a:pPr>
            <a:r>
              <a:rPr kumimoji="1" lang="zh-CN" altLang="en-US" sz="2400" dirty="0"/>
              <a:t>系统同时又是相对的，一个系统本身又可以是另一个更大系统的组成部分。</a:t>
            </a:r>
            <a:endParaRPr kumimoji="1" lang="en-US" altLang="zh-CN" sz="2400" dirty="0"/>
          </a:p>
          <a:p>
            <a:pPr marL="342900" indent="-342900">
              <a:lnSpc>
                <a:spcPct val="120000"/>
              </a:lnSpc>
              <a:buFont typeface="Arial" panose="020B0604020202020204" pitchFamily="34" charset="0"/>
              <a:buChar char="•"/>
            </a:pPr>
            <a:r>
              <a:rPr kumimoji="1" lang="zh-CN" altLang="en-US" sz="2400" dirty="0"/>
              <a:t>因此，系统与系统之间需要使用系统边界进行区分开来。</a:t>
            </a:r>
            <a:endParaRPr kumimoji="1" lang="en-US" altLang="zh-CN" sz="2400" dirty="0"/>
          </a:p>
          <a:p>
            <a:pPr marL="342900" indent="-342900">
              <a:lnSpc>
                <a:spcPct val="120000"/>
              </a:lnSpc>
              <a:buFont typeface="Arial" panose="020B0604020202020204" pitchFamily="34" charset="0"/>
              <a:buChar char="•"/>
            </a:pPr>
            <a:r>
              <a:rPr kumimoji="1" lang="zh-CN" altLang="en-US" sz="2400" dirty="0"/>
              <a:t>我们把系统边界以外的同系统相关联的其他部分，称之为系统环境。</a:t>
            </a:r>
          </a:p>
        </p:txBody>
      </p:sp>
    </p:spTree>
    <p:extLst>
      <p:ext uri="{BB962C8B-B14F-4D97-AF65-F5344CB8AC3E}">
        <p14:creationId xmlns:p14="http://schemas.microsoft.com/office/powerpoint/2010/main" val="2853168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8F37D27-4977-AB4B-9471-5B5EE49C21F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012EF843-F809-A649-A43C-82852BA81FF7}"/>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（三）</a:t>
            </a:r>
            <a:r>
              <a:rPr lang="zh-Hans" altLang="en-US" sz="2800" dirty="0">
                <a:solidFill>
                  <a:srgbClr val="FF0000"/>
                </a:solidFill>
              </a:rPr>
              <a:t>系统边界</a:t>
            </a:r>
            <a:endParaRPr lang="zh-CN" altLang="en-US" sz="2800" dirty="0"/>
          </a:p>
        </p:txBody>
      </p:sp>
      <p:sp>
        <p:nvSpPr>
          <p:cNvPr id="8" name="Rectangle 3">
            <a:extLst>
              <a:ext uri="{FF2B5EF4-FFF2-40B4-BE49-F238E27FC236}">
                <a16:creationId xmlns:a16="http://schemas.microsoft.com/office/drawing/2014/main" id="{9BC41759-743D-9E4D-9BD7-6EEA864F27DB}"/>
              </a:ext>
            </a:extLst>
          </p:cNvPr>
          <p:cNvSpPr txBox="1">
            <a:spLocks noChangeArrowheads="1"/>
          </p:cNvSpPr>
          <p:nvPr/>
        </p:nvSpPr>
        <p:spPr>
          <a:xfrm>
            <a:off x="685800" y="1882869"/>
            <a:ext cx="7772400" cy="1660178"/>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solidFill>
                  <a:srgbClr val="FF0000"/>
                </a:solidFill>
              </a:rPr>
              <a:t>把什么作为一个用例，前提是你事先划定了一个边界</a:t>
            </a:r>
            <a:r>
              <a:rPr lang="zh-CN" altLang="en-US" sz="2400" dirty="0"/>
              <a:t>。站在边界外的是</a:t>
            </a:r>
            <a:r>
              <a:rPr lang="en-US" altLang="zh-CN" sz="2400" dirty="0"/>
              <a:t>actor</a:t>
            </a:r>
            <a:r>
              <a:rPr lang="zh-CN" altLang="en-US" sz="2400" dirty="0"/>
              <a:t>，边界内的是用例。</a:t>
            </a:r>
            <a:endParaRPr lang="en-US" altLang="zh-CN" sz="2400" dirty="0"/>
          </a:p>
          <a:p>
            <a:r>
              <a:rPr lang="zh-CN" altLang="en-US" sz="2400" dirty="0"/>
              <a:t>边界是很重要的。它决定了你的视角和能够得出的结果。例如，对于站在笼子外的你来看，笼子里的</a:t>
            </a:r>
            <a:r>
              <a:rPr lang="zh-CN" altLang="en-US" sz="2400" dirty="0">
                <a:solidFill>
                  <a:srgbClr val="00B050"/>
                </a:solidFill>
              </a:rPr>
              <a:t>猴子是用例</a:t>
            </a:r>
            <a:r>
              <a:rPr lang="zh-CN" altLang="en-US" sz="2400" dirty="0"/>
              <a:t>，而如果笼子里的猴子来看，</a:t>
            </a:r>
            <a:r>
              <a:rPr lang="zh-CN" altLang="en-US" sz="2400" dirty="0">
                <a:solidFill>
                  <a:srgbClr val="00B050"/>
                </a:solidFill>
              </a:rPr>
              <a:t>用例就是你了</a:t>
            </a:r>
            <a:r>
              <a:rPr lang="zh-CN" altLang="en-US" sz="2400" dirty="0"/>
              <a:t>。这是视角不同。</a:t>
            </a:r>
          </a:p>
        </p:txBody>
      </p:sp>
      <p:sp>
        <p:nvSpPr>
          <p:cNvPr id="11" name="Rectangle 3">
            <a:extLst>
              <a:ext uri="{FF2B5EF4-FFF2-40B4-BE49-F238E27FC236}">
                <a16:creationId xmlns:a16="http://schemas.microsoft.com/office/drawing/2014/main" id="{67A5D10A-BC72-7F47-AE3C-3D2F1DB00B95}"/>
              </a:ext>
            </a:extLst>
          </p:cNvPr>
          <p:cNvSpPr txBox="1">
            <a:spLocks noChangeArrowheads="1"/>
          </p:cNvSpPr>
          <p:nvPr/>
        </p:nvSpPr>
        <p:spPr>
          <a:xfrm>
            <a:off x="685800" y="4163104"/>
            <a:ext cx="7772400" cy="2247635"/>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solidFill>
                  <a:srgbClr val="FF0000"/>
                </a:solidFill>
              </a:rPr>
              <a:t>边界同时可以决定粒度。</a:t>
            </a:r>
            <a:endParaRPr lang="en-US" altLang="zh-CN" sz="2400" dirty="0">
              <a:solidFill>
                <a:srgbClr val="FF0000"/>
              </a:solidFill>
            </a:endParaRPr>
          </a:p>
          <a:p>
            <a:pPr marL="0" indent="0">
              <a:buNone/>
            </a:pPr>
            <a:r>
              <a:rPr lang="zh-CN" altLang="en-US" sz="2400" dirty="0"/>
              <a:t>比如，你站在汽车外时，你看到的东西是车体大小，颜色。你在汽车里时，你看到的是仪表盘，方向盘。当把仪表盘拆开，你看到的是电路，显示版</a:t>
            </a:r>
            <a:r>
              <a:rPr lang="en-US" altLang="zh-CN" sz="2400" dirty="0"/>
              <a:t>...</a:t>
            </a:r>
          </a:p>
          <a:p>
            <a:pPr>
              <a:buSzPct val="60000"/>
              <a:buFont typeface="Wingdings" panose="05000000000000000000" pitchFamily="2" charset="2"/>
              <a:buChar char="n"/>
            </a:pPr>
            <a:r>
              <a:rPr lang="en-US" altLang="zh-CN" sz="2400" dirty="0"/>
              <a:t> </a:t>
            </a:r>
            <a:r>
              <a:rPr lang="zh-CN" altLang="en-US" sz="2400" dirty="0"/>
              <a:t>用例获得也是同样道理，哪些是</a:t>
            </a:r>
            <a:r>
              <a:rPr lang="en-US" altLang="zh-CN" sz="2400" dirty="0"/>
              <a:t>actor</a:t>
            </a:r>
            <a:r>
              <a:rPr lang="zh-CN" altLang="en-US" sz="2400" dirty="0"/>
              <a:t>，哪些是用例，粒度如何，取决于你对于</a:t>
            </a:r>
            <a:r>
              <a:rPr lang="zh-CN" altLang="en-US" sz="2400" dirty="0">
                <a:solidFill>
                  <a:srgbClr val="0070C0"/>
                </a:solidFill>
              </a:rPr>
              <a:t>边界</a:t>
            </a:r>
            <a:r>
              <a:rPr lang="zh-CN" altLang="en-US" sz="2400" dirty="0"/>
              <a:t>的认定</a:t>
            </a:r>
          </a:p>
          <a:p>
            <a:endParaRPr lang="en-US" altLang="zh-CN" sz="2400" dirty="0"/>
          </a:p>
        </p:txBody>
      </p:sp>
    </p:spTree>
    <p:extLst>
      <p:ext uri="{BB962C8B-B14F-4D97-AF65-F5344CB8AC3E}">
        <p14:creationId xmlns:p14="http://schemas.microsoft.com/office/powerpoint/2010/main" val="352564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a:extLst>
              <a:ext uri="{FF2B5EF4-FFF2-40B4-BE49-F238E27FC236}">
                <a16:creationId xmlns:a16="http://schemas.microsoft.com/office/drawing/2014/main" id="{18F37D27-4977-AB4B-9471-5B5EE49C21F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012EF843-F809-A649-A43C-82852BA81FF7}"/>
              </a:ext>
            </a:extLst>
          </p:cNvPr>
          <p:cNvSpPr txBox="1">
            <a:spLocks noChangeArrowheads="1"/>
          </p:cNvSpPr>
          <p:nvPr/>
        </p:nvSpPr>
        <p:spPr>
          <a:xfrm>
            <a:off x="407715" y="948063"/>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（三）</a:t>
            </a:r>
            <a:r>
              <a:rPr lang="zh-Hans" altLang="en-US" sz="2800" dirty="0">
                <a:solidFill>
                  <a:srgbClr val="FF0000"/>
                </a:solidFill>
              </a:rPr>
              <a:t>系统边界</a:t>
            </a:r>
            <a:endParaRPr lang="zh-CN" altLang="en-US" sz="2800" dirty="0"/>
          </a:p>
        </p:txBody>
      </p:sp>
      <p:sp>
        <p:nvSpPr>
          <p:cNvPr id="8" name="Rectangle 3">
            <a:extLst>
              <a:ext uri="{FF2B5EF4-FFF2-40B4-BE49-F238E27FC236}">
                <a16:creationId xmlns:a16="http://schemas.microsoft.com/office/drawing/2014/main" id="{0CB4A402-ED91-4745-85E0-4F1FC71DC0A4}"/>
              </a:ext>
            </a:extLst>
          </p:cNvPr>
          <p:cNvSpPr txBox="1">
            <a:spLocks noChangeArrowheads="1"/>
          </p:cNvSpPr>
          <p:nvPr/>
        </p:nvSpPr>
        <p:spPr>
          <a:xfrm>
            <a:off x="164717" y="1437932"/>
            <a:ext cx="4944178" cy="4724400"/>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t>从图中可以看到有一个方框，所有的用例都在这个方框内，而且它还有个名字：棋牌馆管理系统。在</a:t>
            </a:r>
            <a:r>
              <a:rPr lang="en-US" altLang="zh-CN" sz="2400" dirty="0"/>
              <a:t>UML</a:t>
            </a:r>
            <a:r>
              <a:rPr lang="zh-CN" altLang="en-US" sz="2400" dirty="0"/>
              <a:t>表示法中，这个方框称为</a:t>
            </a:r>
            <a:r>
              <a:rPr lang="zh-CN" altLang="en-US" sz="2400" dirty="0">
                <a:latin typeface="宋体" panose="02010600030101010101" pitchFamily="2" charset="-122"/>
              </a:rPr>
              <a:t>”</a:t>
            </a:r>
            <a:r>
              <a:rPr lang="zh-CN" altLang="en-US" sz="2400" dirty="0"/>
              <a:t>系统边界</a:t>
            </a:r>
            <a:r>
              <a:rPr lang="zh-CN" altLang="en-US" sz="2400" dirty="0">
                <a:latin typeface="宋体" panose="02010600030101010101" pitchFamily="2" charset="-122"/>
              </a:rPr>
              <a:t>”</a:t>
            </a:r>
            <a:r>
              <a:rPr lang="zh-CN" altLang="en-US" sz="2400" dirty="0"/>
              <a:t>，也叫做</a:t>
            </a:r>
            <a:r>
              <a:rPr lang="zh-CN" altLang="en-US" sz="2400" dirty="0">
                <a:latin typeface="宋体" panose="02010600030101010101" pitchFamily="2" charset="-122"/>
              </a:rPr>
              <a:t>“</a:t>
            </a:r>
            <a:r>
              <a:rPr lang="zh-CN" altLang="en-US" sz="2400" dirty="0"/>
              <a:t>系统范围</a:t>
            </a:r>
            <a:r>
              <a:rPr lang="zh-CN" altLang="en-US" sz="2400" dirty="0">
                <a:latin typeface="宋体" panose="02010600030101010101" pitchFamily="2" charset="-122"/>
              </a:rPr>
              <a:t>”</a:t>
            </a:r>
            <a:r>
              <a:rPr lang="zh-CN" altLang="en-US" sz="2400" dirty="0"/>
              <a:t>，系统的用例都置于其中，参与者则置于边界之外。</a:t>
            </a:r>
            <a:endParaRPr lang="en-US" altLang="zh-CN" sz="2400" dirty="0"/>
          </a:p>
          <a:p>
            <a:r>
              <a:rPr lang="zh-CN" altLang="en-US" sz="2400" dirty="0"/>
              <a:t>通过这个系统边界可以很清晰地标识出了系统的范围。</a:t>
            </a:r>
            <a:endParaRPr lang="zh-CN" altLang="en-US" sz="2400" dirty="0">
              <a:latin typeface="Times New Roman" panose="02020603050405020304" pitchFamily="18" charset="0"/>
            </a:endParaRPr>
          </a:p>
          <a:p>
            <a:r>
              <a:rPr lang="zh-CN" altLang="en-US" sz="2400" dirty="0"/>
              <a:t>例如，该系统在处理银行卡结帐时将通过系统外的</a:t>
            </a:r>
            <a:r>
              <a:rPr lang="zh-CN" altLang="en-US" sz="2400" dirty="0">
                <a:latin typeface="宋体" panose="02010600030101010101" pitchFamily="2" charset="-122"/>
              </a:rPr>
              <a:t>“</a:t>
            </a:r>
            <a:r>
              <a:rPr lang="zh-CN" altLang="en-US" sz="2400" dirty="0">
                <a:solidFill>
                  <a:srgbClr val="C00000"/>
                </a:solidFill>
              </a:rPr>
              <a:t>银联</a:t>
            </a:r>
            <a:r>
              <a:rPr lang="en-US" altLang="zh-CN" sz="2400" dirty="0">
                <a:solidFill>
                  <a:srgbClr val="C00000"/>
                </a:solidFill>
              </a:rPr>
              <a:t>POS</a:t>
            </a:r>
            <a:r>
              <a:rPr lang="zh-CN" altLang="en-US" sz="2400" dirty="0">
                <a:solidFill>
                  <a:srgbClr val="C00000"/>
                </a:solidFill>
              </a:rPr>
              <a:t>系统</a:t>
            </a:r>
            <a:r>
              <a:rPr lang="zh-CN" altLang="en-US" sz="2400" dirty="0">
                <a:latin typeface="宋体" panose="02010600030101010101" pitchFamily="2" charset="-122"/>
              </a:rPr>
              <a:t>”</a:t>
            </a:r>
            <a:r>
              <a:rPr lang="zh-CN" altLang="en-US" sz="2400" dirty="0"/>
              <a:t>来完成，该系统是位于</a:t>
            </a:r>
            <a:r>
              <a:rPr lang="zh-CN" altLang="en-US" sz="2400" dirty="0">
                <a:latin typeface="宋体" panose="02010600030101010101" pitchFamily="2" charset="-122"/>
              </a:rPr>
              <a:t>“</a:t>
            </a:r>
            <a:r>
              <a:rPr lang="zh-CN" altLang="en-US" sz="2400" dirty="0"/>
              <a:t>棋牌馆管理系统</a:t>
            </a:r>
            <a:r>
              <a:rPr lang="zh-CN" altLang="en-US" sz="2400" dirty="0">
                <a:latin typeface="宋体" panose="02010600030101010101" pitchFamily="2" charset="-122"/>
              </a:rPr>
              <a:t>”</a:t>
            </a:r>
            <a:r>
              <a:rPr lang="zh-CN" altLang="en-US" sz="2400" dirty="0"/>
              <a:t>外的。因此，</a:t>
            </a:r>
            <a:r>
              <a:rPr lang="zh-CN" altLang="en-US" sz="2400" dirty="0">
                <a:latin typeface="宋体" panose="02010600030101010101" pitchFamily="2" charset="-122"/>
              </a:rPr>
              <a:t>“</a:t>
            </a:r>
            <a:r>
              <a:rPr lang="zh-CN" altLang="en-US" sz="2400" dirty="0"/>
              <a:t>银联</a:t>
            </a:r>
            <a:r>
              <a:rPr lang="en-US" altLang="zh-CN" sz="2400" dirty="0"/>
              <a:t>POS</a:t>
            </a:r>
            <a:r>
              <a:rPr lang="zh-CN" altLang="en-US" sz="2400" dirty="0"/>
              <a:t>系统</a:t>
            </a:r>
            <a:r>
              <a:rPr lang="zh-CN" altLang="en-US" sz="2400" dirty="0">
                <a:latin typeface="宋体" panose="02010600030101010101" pitchFamily="2" charset="-122"/>
              </a:rPr>
              <a:t>”</a:t>
            </a:r>
            <a:r>
              <a:rPr lang="zh-CN" altLang="en-US" sz="2400" dirty="0"/>
              <a:t>也是</a:t>
            </a:r>
            <a:r>
              <a:rPr lang="zh-CN" altLang="en-US" sz="2400" dirty="0">
                <a:solidFill>
                  <a:srgbClr val="00B050"/>
                </a:solidFill>
              </a:rPr>
              <a:t>参与者</a:t>
            </a:r>
            <a:r>
              <a:rPr lang="zh-CN" altLang="en-US" sz="2400" dirty="0"/>
              <a:t>。</a:t>
            </a:r>
          </a:p>
        </p:txBody>
      </p:sp>
      <p:pic>
        <p:nvPicPr>
          <p:cNvPr id="11" name="Picture 4">
            <a:extLst>
              <a:ext uri="{FF2B5EF4-FFF2-40B4-BE49-F238E27FC236}">
                <a16:creationId xmlns:a16="http://schemas.microsoft.com/office/drawing/2014/main" id="{E26177EA-A7CB-4747-AC63-E5193951D13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1165" y="1545831"/>
            <a:ext cx="4407070" cy="47424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55112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Rectangle 3">
            <a:extLst>
              <a:ext uri="{FF2B5EF4-FFF2-40B4-BE49-F238E27FC236}">
                <a16:creationId xmlns:a16="http://schemas.microsoft.com/office/drawing/2014/main" id="{C7A99B0F-D652-E547-AE93-D724EB8704E4}"/>
              </a:ext>
            </a:extLst>
          </p:cNvPr>
          <p:cNvSpPr>
            <a:spLocks noGrp="1" noChangeArrowheads="1"/>
          </p:cNvSpPr>
          <p:nvPr>
            <p:ph type="body" idx="1"/>
          </p:nvPr>
        </p:nvSpPr>
        <p:spPr/>
        <p:txBody>
          <a:bodyPr/>
          <a:lstStyle/>
          <a:p>
            <a:pPr eaLnBrk="1" hangingPunct="1"/>
            <a:endParaRPr lang="en-US" altLang="zh-CN"/>
          </a:p>
          <a:p>
            <a:pPr eaLnBrk="1" hangingPunct="1"/>
            <a:endParaRPr lang="en-US" altLang="zh-CN"/>
          </a:p>
        </p:txBody>
      </p:sp>
      <p:pic>
        <p:nvPicPr>
          <p:cNvPr id="27652" name="Picture 4">
            <a:extLst>
              <a:ext uri="{FF2B5EF4-FFF2-40B4-BE49-F238E27FC236}">
                <a16:creationId xmlns:a16="http://schemas.microsoft.com/office/drawing/2014/main" id="{D020C1C1-41DC-F643-8E2A-7172888E99A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7485" y="2047460"/>
            <a:ext cx="6340728" cy="26007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AutoShape 6">
            <a:extLst>
              <a:ext uri="{FF2B5EF4-FFF2-40B4-BE49-F238E27FC236}">
                <a16:creationId xmlns:a16="http://schemas.microsoft.com/office/drawing/2014/main" id="{D80DB0DA-611A-0545-92F7-CAE8C93BAF77}"/>
              </a:ext>
            </a:extLst>
          </p:cNvPr>
          <p:cNvSpPr>
            <a:spLocks noChangeArrowheads="1"/>
          </p:cNvSpPr>
          <p:nvPr/>
        </p:nvSpPr>
        <p:spPr bwMode="auto">
          <a:xfrm>
            <a:off x="7696200" y="2650435"/>
            <a:ext cx="1447800" cy="914400"/>
          </a:xfrm>
          <a:prstGeom prst="wedgeRectCallout">
            <a:avLst>
              <a:gd name="adj1" fmla="val -89045"/>
              <a:gd name="adj2" fmla="val 14110"/>
            </a:avLst>
          </a:prstGeom>
          <a:solidFill>
            <a:schemeClr val="accent1"/>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依赖关系</a:t>
            </a:r>
          </a:p>
        </p:txBody>
      </p:sp>
      <p:sp>
        <p:nvSpPr>
          <p:cNvPr id="27654" name="AutoShape 7">
            <a:extLst>
              <a:ext uri="{FF2B5EF4-FFF2-40B4-BE49-F238E27FC236}">
                <a16:creationId xmlns:a16="http://schemas.microsoft.com/office/drawing/2014/main" id="{3128999F-03FF-0742-94F4-562FE7042295}"/>
              </a:ext>
            </a:extLst>
          </p:cNvPr>
          <p:cNvSpPr>
            <a:spLocks noChangeArrowheads="1"/>
          </p:cNvSpPr>
          <p:nvPr/>
        </p:nvSpPr>
        <p:spPr bwMode="auto">
          <a:xfrm>
            <a:off x="266700" y="4722147"/>
            <a:ext cx="8610600" cy="1833822"/>
          </a:xfrm>
          <a:prstGeom prst="wedgeRectCallout">
            <a:avLst>
              <a:gd name="adj1" fmla="val -39991"/>
              <a:gd name="adj2" fmla="val -10218"/>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0000"/>
                </a:solidFill>
              </a:rPr>
              <a:t>注意：</a:t>
            </a:r>
          </a:p>
          <a:p>
            <a:pPr>
              <a:buFontTx/>
              <a:buChar char="•"/>
            </a:pPr>
            <a:r>
              <a:rPr lang="zh-CN" altLang="en-US" sz="2400" b="1" dirty="0"/>
              <a:t>这里没有实现关系。主要是关联、依赖、泛化的关系。</a:t>
            </a:r>
          </a:p>
          <a:p>
            <a:pPr eaLnBrk="1" hangingPunct="1">
              <a:buFontTx/>
              <a:buChar char="•"/>
            </a:pPr>
            <a:r>
              <a:rPr lang="zh-CN" altLang="en-US" sz="2400" b="1" dirty="0"/>
              <a:t>关联指参与者与用例之间的关系</a:t>
            </a:r>
          </a:p>
          <a:p>
            <a:pPr eaLnBrk="1" hangingPunct="1">
              <a:buFontTx/>
              <a:buChar char="•"/>
            </a:pPr>
            <a:r>
              <a:rPr lang="zh-CN" altLang="en-US" sz="2400" b="1" dirty="0"/>
              <a:t>包含、扩展、泛化指用例之间的关系</a:t>
            </a:r>
          </a:p>
          <a:p>
            <a:pPr eaLnBrk="1" hangingPunct="1">
              <a:buFontTx/>
              <a:buChar char="•"/>
            </a:pPr>
            <a:r>
              <a:rPr lang="zh-CN" altLang="en-US" sz="2400" b="1" dirty="0"/>
              <a:t>泛化即可以用于参与者之间的关系，也能用于用例之间的关系。</a:t>
            </a:r>
          </a:p>
        </p:txBody>
      </p:sp>
      <p:sp>
        <p:nvSpPr>
          <p:cNvPr id="7" name="标题 1">
            <a:extLst>
              <a:ext uri="{FF2B5EF4-FFF2-40B4-BE49-F238E27FC236}">
                <a16:creationId xmlns:a16="http://schemas.microsoft.com/office/drawing/2014/main" id="{8C705C0A-1260-7D47-8201-07076A8FCBE9}"/>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088A7B36-58F3-F04A-8BF0-BA978651CE6E}"/>
              </a:ext>
            </a:extLst>
          </p:cNvPr>
          <p:cNvSpPr txBox="1">
            <a:spLocks noChangeArrowheads="1"/>
          </p:cNvSpPr>
          <p:nvPr/>
        </p:nvSpPr>
        <p:spPr>
          <a:xfrm>
            <a:off x="447471" y="103125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endParaRPr lang="zh-CN" altLang="en-US" sz="2800" dirty="0"/>
          </a:p>
        </p:txBody>
      </p:sp>
    </p:spTree>
    <p:extLst>
      <p:ext uri="{BB962C8B-B14F-4D97-AF65-F5344CB8AC3E}">
        <p14:creationId xmlns:p14="http://schemas.microsoft.com/office/powerpoint/2010/main" val="341378657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3">
            <a:extLst>
              <a:ext uri="{FF2B5EF4-FFF2-40B4-BE49-F238E27FC236}">
                <a16:creationId xmlns:a16="http://schemas.microsoft.com/office/drawing/2014/main" id="{7C9264FD-EEB6-2949-9663-B0E7B5A73907}"/>
              </a:ext>
            </a:extLst>
          </p:cNvPr>
          <p:cNvSpPr>
            <a:spLocks noGrp="1" noChangeArrowheads="1"/>
          </p:cNvSpPr>
          <p:nvPr>
            <p:ph type="body" sz="half" idx="1"/>
          </p:nvPr>
        </p:nvSpPr>
        <p:spPr>
          <a:xfrm>
            <a:off x="457200" y="1577840"/>
            <a:ext cx="8229600" cy="2142641"/>
          </a:xfrm>
        </p:spPr>
        <p:txBody>
          <a:bodyPr>
            <a:normAutofit fontScale="92500" lnSpcReduction="10000"/>
          </a:bodyPr>
          <a:lstStyle/>
          <a:p>
            <a:pPr eaLnBrk="1" hangingPunct="1"/>
            <a:r>
              <a:rPr lang="zh-CN" altLang="en-US" sz="2400" b="1" dirty="0"/>
              <a:t>表示参与者用例之间进行通信。 </a:t>
            </a:r>
          </a:p>
          <a:p>
            <a:pPr eaLnBrk="1" hangingPunct="1"/>
            <a:r>
              <a:rPr lang="zh-CN" altLang="en-US" sz="2400" b="1" dirty="0">
                <a:solidFill>
                  <a:srgbClr val="000099"/>
                </a:solidFill>
              </a:rPr>
              <a:t>每个用例都有参与者启动，除了依赖（包含和扩展用例）。</a:t>
            </a:r>
          </a:p>
          <a:p>
            <a:pPr eaLnBrk="1" hangingPunct="1"/>
            <a:r>
              <a:rPr lang="zh-CN" altLang="en-US" sz="2400" b="1" dirty="0">
                <a:solidFill>
                  <a:srgbClr val="00B0F0"/>
                </a:solidFill>
              </a:rPr>
              <a:t>一个</a:t>
            </a:r>
            <a:r>
              <a:rPr lang="zh-CN" altLang="en-US" sz="2400" b="1" dirty="0">
                <a:solidFill>
                  <a:srgbClr val="800000"/>
                </a:solidFill>
              </a:rPr>
              <a:t>参与者可以访问</a:t>
            </a:r>
            <a:r>
              <a:rPr lang="zh-CN" altLang="en-US" sz="2400" b="1" dirty="0">
                <a:solidFill>
                  <a:srgbClr val="00B0F0"/>
                </a:solidFill>
              </a:rPr>
              <a:t>多个</a:t>
            </a:r>
            <a:r>
              <a:rPr lang="zh-CN" altLang="en-US" sz="2400" b="1" dirty="0">
                <a:solidFill>
                  <a:srgbClr val="800000"/>
                </a:solidFill>
              </a:rPr>
              <a:t>的用例；</a:t>
            </a:r>
            <a:endParaRPr lang="en-US" altLang="zh-CN" sz="2400" b="1" dirty="0">
              <a:solidFill>
                <a:srgbClr val="800000"/>
              </a:solidFill>
            </a:endParaRPr>
          </a:p>
          <a:p>
            <a:pPr eaLnBrk="1" hangingPunct="1"/>
            <a:r>
              <a:rPr lang="zh-CN" altLang="en-US" sz="2400" b="1" dirty="0">
                <a:solidFill>
                  <a:srgbClr val="00B0F0"/>
                </a:solidFill>
              </a:rPr>
              <a:t>一个</a:t>
            </a:r>
            <a:r>
              <a:rPr lang="zh-CN" altLang="en-US" sz="2400" b="1" dirty="0">
                <a:solidFill>
                  <a:srgbClr val="800000"/>
                </a:solidFill>
              </a:rPr>
              <a:t>用例可以被</a:t>
            </a:r>
            <a:r>
              <a:rPr lang="zh-CN" altLang="en-US" sz="2400" b="1" dirty="0">
                <a:solidFill>
                  <a:srgbClr val="00B0F0"/>
                </a:solidFill>
              </a:rPr>
              <a:t>多个</a:t>
            </a:r>
            <a:r>
              <a:rPr lang="zh-CN" altLang="en-US" sz="2400" b="1" dirty="0">
                <a:solidFill>
                  <a:srgbClr val="800000"/>
                </a:solidFill>
              </a:rPr>
              <a:t>参与者访问。 </a:t>
            </a:r>
          </a:p>
          <a:p>
            <a:pPr eaLnBrk="1" hangingPunct="1"/>
            <a:r>
              <a:rPr lang="zh-CN" altLang="en-US" sz="2400" b="1" dirty="0">
                <a:solidFill>
                  <a:srgbClr val="006666"/>
                </a:solidFill>
              </a:rPr>
              <a:t>关联关系是单向的。</a:t>
            </a:r>
          </a:p>
        </p:txBody>
      </p:sp>
      <p:pic>
        <p:nvPicPr>
          <p:cNvPr id="28676" name="Picture 5">
            <a:extLst>
              <a:ext uri="{FF2B5EF4-FFF2-40B4-BE49-F238E27FC236}">
                <a16:creationId xmlns:a16="http://schemas.microsoft.com/office/drawing/2014/main" id="{7FE08B55-9AE6-4643-8F77-777B19C94530}"/>
              </a:ext>
            </a:extLst>
          </p:cNvPr>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486400" y="4230176"/>
            <a:ext cx="3657600" cy="18303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28677" name="Picture 6">
            <a:extLst>
              <a:ext uri="{FF2B5EF4-FFF2-40B4-BE49-F238E27FC236}">
                <a16:creationId xmlns:a16="http://schemas.microsoft.com/office/drawing/2014/main" id="{E43281E3-60E4-7349-BCDF-60E219FB493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19837" y="6235389"/>
            <a:ext cx="1990725" cy="36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0" name="Picture 9">
            <a:extLst>
              <a:ext uri="{FF2B5EF4-FFF2-40B4-BE49-F238E27FC236}">
                <a16:creationId xmlns:a16="http://schemas.microsoft.com/office/drawing/2014/main" id="{F19BF486-5D54-444F-B4B9-BAA4EFE0FD7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0382" y="3720481"/>
            <a:ext cx="7171961" cy="7595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标题 1">
            <a:extLst>
              <a:ext uri="{FF2B5EF4-FFF2-40B4-BE49-F238E27FC236}">
                <a16:creationId xmlns:a16="http://schemas.microsoft.com/office/drawing/2014/main" id="{60FE3CA9-65A2-CB41-8EE1-C90FC3850D24}"/>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10" name="Rectangle 2">
            <a:extLst>
              <a:ext uri="{FF2B5EF4-FFF2-40B4-BE49-F238E27FC236}">
                <a16:creationId xmlns:a16="http://schemas.microsoft.com/office/drawing/2014/main" id="{3C331CA7-30C1-CE4D-9406-96AE65BB2D7E}"/>
              </a:ext>
            </a:extLst>
          </p:cNvPr>
          <p:cNvSpPr txBox="1">
            <a:spLocks noChangeArrowheads="1"/>
          </p:cNvSpPr>
          <p:nvPr/>
        </p:nvSpPr>
        <p:spPr>
          <a:xfrm>
            <a:off x="447470" y="97370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关联关系</a:t>
            </a:r>
            <a:endParaRPr lang="zh-CN" altLang="en-US" sz="2800" dirty="0">
              <a:solidFill>
                <a:srgbClr val="002060"/>
              </a:solidFill>
            </a:endParaRPr>
          </a:p>
        </p:txBody>
      </p:sp>
      <p:pic>
        <p:nvPicPr>
          <p:cNvPr id="28679" name="Picture 8">
            <a:extLst>
              <a:ext uri="{FF2B5EF4-FFF2-40B4-BE49-F238E27FC236}">
                <a16:creationId xmlns:a16="http://schemas.microsoft.com/office/drawing/2014/main" id="{2CD21FFB-2623-1742-82F9-91FD2A3F1CCB}"/>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65327" y="4183932"/>
            <a:ext cx="2124075" cy="263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8" name="Picture 7">
            <a:extLst>
              <a:ext uri="{FF2B5EF4-FFF2-40B4-BE49-F238E27FC236}">
                <a16:creationId xmlns:a16="http://schemas.microsoft.com/office/drawing/2014/main" id="{AF5828FC-4B94-0F40-83B4-4F4C15DC65C2}"/>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3331" y="4395217"/>
            <a:ext cx="2538329" cy="24627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5640695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0"/>
                                  </p:stCondLst>
                                  <p:childTnLst>
                                    <p:set>
                                      <p:cBhvr>
                                        <p:cTn id="6" dur="1" fill="hold">
                                          <p:stCondLst>
                                            <p:cond delay="0"/>
                                          </p:stCondLst>
                                        </p:cTn>
                                        <p:tgtEl>
                                          <p:spTgt spid="2867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67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675">
                                            <p:txEl>
                                              <p:pRg st="2" end="2"/>
                                            </p:txEl>
                                          </p:spTgt>
                                        </p:tgtEl>
                                        <p:attrNameLst>
                                          <p:attrName>style.visibility</p:attrName>
                                        </p:attrNameLst>
                                      </p:cBhvr>
                                      <p:to>
                                        <p:strVal val="visible"/>
                                      </p:to>
                                    </p:set>
                                  </p:childTnLst>
                                </p:cTn>
                              </p:par>
                              <p:par>
                                <p:cTn id="15" presetID="10" presetClass="entr" presetSubtype="0" fill="hold" nodeType="withEffect">
                                  <p:stCondLst>
                                    <p:cond delay="0"/>
                                  </p:stCondLst>
                                  <p:childTnLst>
                                    <p:set>
                                      <p:cBhvr>
                                        <p:cTn id="16" dur="1" fill="hold">
                                          <p:stCondLst>
                                            <p:cond delay="0"/>
                                          </p:stCondLst>
                                        </p:cTn>
                                        <p:tgtEl>
                                          <p:spTgt spid="28678"/>
                                        </p:tgtEl>
                                        <p:attrNameLst>
                                          <p:attrName>style.visibility</p:attrName>
                                        </p:attrNameLst>
                                      </p:cBhvr>
                                      <p:to>
                                        <p:strVal val="visible"/>
                                      </p:to>
                                    </p:set>
                                    <p:animEffect transition="in" filter="fade">
                                      <p:cBhvr>
                                        <p:cTn id="17" dur="500"/>
                                        <p:tgtEl>
                                          <p:spTgt spid="2867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28675">
                                            <p:txEl>
                                              <p:pRg st="3" end="3"/>
                                            </p:txEl>
                                          </p:spTgt>
                                        </p:tgtEl>
                                        <p:attrNameLst>
                                          <p:attrName>style.visibility</p:attrName>
                                        </p:attrNameLst>
                                      </p:cBhvr>
                                      <p:to>
                                        <p:strVal val="visible"/>
                                      </p:to>
                                    </p:set>
                                  </p:childTnLst>
                                </p:cTn>
                              </p:par>
                            </p:childTnLst>
                          </p:cTn>
                        </p:par>
                        <p:par>
                          <p:cTn id="22" fill="hold">
                            <p:stCondLst>
                              <p:cond delay="0"/>
                            </p:stCondLst>
                            <p:childTnLst>
                              <p:par>
                                <p:cTn id="23" presetID="10" presetClass="entr" presetSubtype="0" fill="hold" nodeType="afterEffect">
                                  <p:stCondLst>
                                    <p:cond delay="0"/>
                                  </p:stCondLst>
                                  <p:childTnLst>
                                    <p:set>
                                      <p:cBhvr>
                                        <p:cTn id="24" dur="1" fill="hold">
                                          <p:stCondLst>
                                            <p:cond delay="0"/>
                                          </p:stCondLst>
                                        </p:cTn>
                                        <p:tgtEl>
                                          <p:spTgt spid="28679"/>
                                        </p:tgtEl>
                                        <p:attrNameLst>
                                          <p:attrName>style.visibility</p:attrName>
                                        </p:attrNameLst>
                                      </p:cBhvr>
                                      <p:to>
                                        <p:strVal val="visible"/>
                                      </p:to>
                                    </p:set>
                                    <p:animEffect transition="in" filter="fade">
                                      <p:cBhvr>
                                        <p:cTn id="25" dur="500"/>
                                        <p:tgtEl>
                                          <p:spTgt spid="28679"/>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28675">
                                            <p:txEl>
                                              <p:pRg st="4" end="4"/>
                                            </p:txEl>
                                          </p:spTgt>
                                        </p:tgtEl>
                                        <p:attrNameLst>
                                          <p:attrName>style.visibility</p:attrName>
                                        </p:attrNameLst>
                                      </p:cBhvr>
                                      <p:to>
                                        <p:strVal val="visible"/>
                                      </p:to>
                                    </p:set>
                                  </p:childTnLst>
                                </p:cTn>
                              </p:par>
                            </p:childTnLst>
                          </p:cTn>
                        </p:par>
                        <p:par>
                          <p:cTn id="30" fill="hold">
                            <p:stCondLst>
                              <p:cond delay="0"/>
                            </p:stCondLst>
                            <p:childTnLst>
                              <p:par>
                                <p:cTn id="31" presetID="1" presetClass="entr" presetSubtype="0" fill="hold" nodeType="afterEffect">
                                  <p:stCondLst>
                                    <p:cond delay="0"/>
                                  </p:stCondLst>
                                  <p:childTnLst>
                                    <p:set>
                                      <p:cBhvr>
                                        <p:cTn id="32" dur="1" fill="hold">
                                          <p:stCondLst>
                                            <p:cond delay="0"/>
                                          </p:stCondLst>
                                        </p:cTn>
                                        <p:tgtEl>
                                          <p:spTgt spid="28680"/>
                                        </p:tgtEl>
                                        <p:attrNameLst>
                                          <p:attrName>style.visibility</p:attrName>
                                        </p:attrNameLst>
                                      </p:cBhvr>
                                      <p:to>
                                        <p:strVal val="visible"/>
                                      </p:to>
                                    </p:set>
                                  </p:childTnLst>
                                </p:cTn>
                              </p:par>
                              <p:par>
                                <p:cTn id="33" presetID="10" presetClass="entr" presetSubtype="0" fill="hold" nodeType="withEffect">
                                  <p:stCondLst>
                                    <p:cond delay="0"/>
                                  </p:stCondLst>
                                  <p:childTnLst>
                                    <p:set>
                                      <p:cBhvr>
                                        <p:cTn id="34" dur="1" fill="hold">
                                          <p:stCondLst>
                                            <p:cond delay="0"/>
                                          </p:stCondLst>
                                        </p:cTn>
                                        <p:tgtEl>
                                          <p:spTgt spid="28676"/>
                                        </p:tgtEl>
                                        <p:attrNameLst>
                                          <p:attrName>style.visibility</p:attrName>
                                        </p:attrNameLst>
                                      </p:cBhvr>
                                      <p:to>
                                        <p:strVal val="visible"/>
                                      </p:to>
                                    </p:set>
                                    <p:animEffect transition="in" filter="fade">
                                      <p:cBhvr>
                                        <p:cTn id="35" dur="500"/>
                                        <p:tgtEl>
                                          <p:spTgt spid="28676"/>
                                        </p:tgtEl>
                                      </p:cBhvr>
                                    </p:animEffect>
                                  </p:childTnLst>
                                </p:cTn>
                              </p:par>
                              <p:par>
                                <p:cTn id="36" presetID="10" presetClass="entr" presetSubtype="0" fill="hold" nodeType="withEffect">
                                  <p:stCondLst>
                                    <p:cond delay="0"/>
                                  </p:stCondLst>
                                  <p:childTnLst>
                                    <p:set>
                                      <p:cBhvr>
                                        <p:cTn id="37" dur="1" fill="hold">
                                          <p:stCondLst>
                                            <p:cond delay="0"/>
                                          </p:stCondLst>
                                        </p:cTn>
                                        <p:tgtEl>
                                          <p:spTgt spid="28677"/>
                                        </p:tgtEl>
                                        <p:attrNameLst>
                                          <p:attrName>style.visibility</p:attrName>
                                        </p:attrNameLst>
                                      </p:cBhvr>
                                      <p:to>
                                        <p:strVal val="visible"/>
                                      </p:to>
                                    </p:set>
                                    <p:animEffect transition="in" filter="fade">
                                      <p:cBhvr>
                                        <p:cTn id="38" dur="500"/>
                                        <p:tgtEl>
                                          <p:spTgt spid="286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5" grpId="0" uiExpand="1" build="p"/>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9" name="Rectangle 3">
            <a:extLst>
              <a:ext uri="{FF2B5EF4-FFF2-40B4-BE49-F238E27FC236}">
                <a16:creationId xmlns:a16="http://schemas.microsoft.com/office/drawing/2014/main" id="{51E8F5F4-DDC2-6141-B4C3-BF126401FE94}"/>
              </a:ext>
            </a:extLst>
          </p:cNvPr>
          <p:cNvSpPr>
            <a:spLocks noGrp="1" noChangeArrowheads="1"/>
          </p:cNvSpPr>
          <p:nvPr>
            <p:ph type="body" sz="half" idx="1"/>
          </p:nvPr>
        </p:nvSpPr>
        <p:spPr>
          <a:xfrm>
            <a:off x="304800" y="1524000"/>
            <a:ext cx="4343400" cy="4987925"/>
          </a:xfrm>
        </p:spPr>
        <p:txBody>
          <a:bodyPr/>
          <a:lstStyle/>
          <a:p>
            <a:pPr eaLnBrk="1" hangingPunct="1"/>
            <a:r>
              <a:rPr lang="zh-CN" altLang="en-US" sz="2400" b="1" dirty="0"/>
              <a:t>一个用例可以简单地包含其它用例具有的行为，并把它作为自身行为的一部分，称为包含关系。</a:t>
            </a:r>
          </a:p>
          <a:p>
            <a:pPr eaLnBrk="1" hangingPunct="1"/>
            <a:endParaRPr lang="zh-CN" altLang="en-US" sz="2400" b="1" dirty="0"/>
          </a:p>
          <a:p>
            <a:pPr eaLnBrk="1" hangingPunct="1"/>
            <a:r>
              <a:rPr lang="zh-CN" altLang="en-US" sz="2400" b="1" dirty="0">
                <a:solidFill>
                  <a:srgbClr val="00B050"/>
                </a:solidFill>
              </a:rPr>
              <a:t>基用例</a:t>
            </a:r>
            <a:r>
              <a:rPr lang="zh-CN" altLang="en-US" sz="2400" b="1" dirty="0"/>
              <a:t>把它所包含的用例行为作为自身行为的一部分。 </a:t>
            </a:r>
          </a:p>
        </p:txBody>
      </p:sp>
      <p:graphicFrame>
        <p:nvGraphicFramePr>
          <p:cNvPr id="29700" name="Object 11">
            <a:extLst>
              <a:ext uri="{FF2B5EF4-FFF2-40B4-BE49-F238E27FC236}">
                <a16:creationId xmlns:a16="http://schemas.microsoft.com/office/drawing/2014/main" id="{6BA93D7C-AF99-AA4E-A460-30AED8FCFD56}"/>
              </a:ext>
            </a:extLst>
          </p:cNvPr>
          <p:cNvGraphicFramePr>
            <a:graphicFrameLocks noGrp="1" noChangeAspect="1"/>
          </p:cNvGraphicFramePr>
          <p:nvPr>
            <p:ph sz="half" idx="2"/>
            <p:extLst>
              <p:ext uri="{D42A27DB-BD31-4B8C-83A1-F6EECF244321}">
                <p14:modId xmlns:p14="http://schemas.microsoft.com/office/powerpoint/2010/main" val="1838045400"/>
              </p:ext>
            </p:extLst>
          </p:nvPr>
        </p:nvGraphicFramePr>
        <p:xfrm>
          <a:off x="4953000" y="2626960"/>
          <a:ext cx="3886200" cy="1219200"/>
        </p:xfrm>
        <a:graphic>
          <a:graphicData uri="http://schemas.openxmlformats.org/presentationml/2006/ole">
            <mc:AlternateContent xmlns:mc="http://schemas.openxmlformats.org/markup-compatibility/2006">
              <mc:Choice xmlns:v="urn:schemas-microsoft-com:vml" Requires="v">
                <p:oleObj spid="_x0000_s29753" r:id="rId3" imgW="1060450" imgH="260350" progId="Visio.Drawing.6">
                  <p:embed/>
                </p:oleObj>
              </mc:Choice>
              <mc:Fallback>
                <p:oleObj r:id="rId3" imgW="1060450" imgH="260350" progId="Visio.Drawing.6">
                  <p:embed/>
                  <p:pic>
                    <p:nvPicPr>
                      <p:cNvPr id="29700" name="Object 11">
                        <a:extLst>
                          <a:ext uri="{FF2B5EF4-FFF2-40B4-BE49-F238E27FC236}">
                            <a16:creationId xmlns:a16="http://schemas.microsoft.com/office/drawing/2014/main" id="{6BA93D7C-AF99-AA4E-A460-30AED8FCFD5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2626960"/>
                        <a:ext cx="3886200" cy="12192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9701" name="AutoShape 13">
            <a:extLst>
              <a:ext uri="{FF2B5EF4-FFF2-40B4-BE49-F238E27FC236}">
                <a16:creationId xmlns:a16="http://schemas.microsoft.com/office/drawing/2014/main" id="{D373DE46-86F8-984C-A545-644893B5EF2E}"/>
              </a:ext>
            </a:extLst>
          </p:cNvPr>
          <p:cNvSpPr>
            <a:spLocks noChangeArrowheads="1"/>
          </p:cNvSpPr>
          <p:nvPr/>
        </p:nvSpPr>
        <p:spPr bwMode="auto">
          <a:xfrm>
            <a:off x="5562600" y="2017360"/>
            <a:ext cx="1295400" cy="533400"/>
          </a:xfrm>
          <a:prstGeom prst="wedgeRectCallout">
            <a:avLst>
              <a:gd name="adj1" fmla="val -47917"/>
              <a:gd name="adj2" fmla="val 111014"/>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400" b="1"/>
              <a:t>基用例</a:t>
            </a:r>
          </a:p>
        </p:txBody>
      </p:sp>
      <p:sp>
        <p:nvSpPr>
          <p:cNvPr id="7" name="标题 1">
            <a:extLst>
              <a:ext uri="{FF2B5EF4-FFF2-40B4-BE49-F238E27FC236}">
                <a16:creationId xmlns:a16="http://schemas.microsoft.com/office/drawing/2014/main" id="{2361041B-9214-1E43-BC65-32F021EFBA57}"/>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1702EBDB-192F-4A43-879D-84F72E392CD7}"/>
              </a:ext>
            </a:extLst>
          </p:cNvPr>
          <p:cNvSpPr txBox="1">
            <a:spLocks noChangeArrowheads="1"/>
          </p:cNvSpPr>
          <p:nvPr/>
        </p:nvSpPr>
        <p:spPr>
          <a:xfrm>
            <a:off x="447470" y="97370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包含关系</a:t>
            </a:r>
            <a:endParaRPr lang="zh-CN" altLang="en-US" sz="2800" dirty="0">
              <a:solidFill>
                <a:srgbClr val="002060"/>
              </a:solidFill>
            </a:endParaRPr>
          </a:p>
        </p:txBody>
      </p:sp>
      <p:pic>
        <p:nvPicPr>
          <p:cNvPr id="2" name="图片 1"/>
          <p:cNvPicPr>
            <a:picLocks noChangeAspect="1"/>
          </p:cNvPicPr>
          <p:nvPr/>
        </p:nvPicPr>
        <p:blipFill>
          <a:blip r:embed="rId6"/>
          <a:stretch>
            <a:fillRect/>
          </a:stretch>
        </p:blipFill>
        <p:spPr>
          <a:xfrm>
            <a:off x="1750072" y="4348798"/>
            <a:ext cx="5281118" cy="2270957"/>
          </a:xfrm>
          <a:prstGeom prst="rect">
            <a:avLst/>
          </a:prstGeom>
        </p:spPr>
      </p:pic>
    </p:spTree>
    <p:extLst>
      <p:ext uri="{BB962C8B-B14F-4D97-AF65-F5344CB8AC3E}">
        <p14:creationId xmlns:p14="http://schemas.microsoft.com/office/powerpoint/2010/main" val="9065917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6">
            <a:extLst>
              <a:ext uri="{FF2B5EF4-FFF2-40B4-BE49-F238E27FC236}">
                <a16:creationId xmlns:a16="http://schemas.microsoft.com/office/drawing/2014/main" id="{5ABA21F3-77B1-1A4A-8BC1-79063F24E1F5}"/>
              </a:ext>
            </a:extLst>
          </p:cNvPr>
          <p:cNvSpPr>
            <a:spLocks noGrp="1" noChangeArrowheads="1"/>
          </p:cNvSpPr>
          <p:nvPr>
            <p:ph type="title"/>
          </p:nvPr>
        </p:nvSpPr>
        <p:spPr>
          <a:xfrm>
            <a:off x="685800" y="1368032"/>
            <a:ext cx="7772400" cy="1609344"/>
          </a:xfrm>
        </p:spPr>
        <p:txBody>
          <a:bodyPr/>
          <a:lstStyle/>
          <a:p>
            <a:pPr eaLnBrk="1" hangingPunct="1"/>
            <a:endParaRPr lang="zh-CN" altLang="zh-CN"/>
          </a:p>
        </p:txBody>
      </p:sp>
      <p:pic>
        <p:nvPicPr>
          <p:cNvPr id="30723" name="Picture 4">
            <a:extLst>
              <a:ext uri="{FF2B5EF4-FFF2-40B4-BE49-F238E27FC236}">
                <a16:creationId xmlns:a16="http://schemas.microsoft.com/office/drawing/2014/main" id="{F8E6B5A5-8768-744E-86F4-4FEB3D9C6B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293" y="1368032"/>
            <a:ext cx="7946756" cy="53391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0724" name="AutoShape 10">
            <a:extLst>
              <a:ext uri="{FF2B5EF4-FFF2-40B4-BE49-F238E27FC236}">
                <a16:creationId xmlns:a16="http://schemas.microsoft.com/office/drawing/2014/main" id="{32BDA31F-B534-5342-9E6F-3A3472196668}"/>
              </a:ext>
            </a:extLst>
          </p:cNvPr>
          <p:cNvSpPr>
            <a:spLocks noChangeArrowheads="1"/>
          </p:cNvSpPr>
          <p:nvPr/>
        </p:nvSpPr>
        <p:spPr bwMode="auto">
          <a:xfrm>
            <a:off x="0" y="4693400"/>
            <a:ext cx="2438400" cy="1905000"/>
          </a:xfrm>
          <a:prstGeom prst="wedgeRectCallout">
            <a:avLst>
              <a:gd name="adj1" fmla="val -15625"/>
              <a:gd name="adj2" fmla="val 171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0000"/>
                </a:solidFill>
              </a:rPr>
              <a:t>注意：</a:t>
            </a:r>
          </a:p>
          <a:p>
            <a:pPr eaLnBrk="1" hangingPunct="1"/>
            <a:r>
              <a:rPr lang="zh-CN" altLang="en-US" b="1" dirty="0"/>
              <a:t>被包含用例如果不存在了，基用例就不完整了，即</a:t>
            </a:r>
            <a:r>
              <a:rPr lang="zh-CN" altLang="en-US" b="1" dirty="0">
                <a:solidFill>
                  <a:srgbClr val="7030A0"/>
                </a:solidFill>
              </a:rPr>
              <a:t>基</a:t>
            </a:r>
            <a:r>
              <a:rPr lang="zh-CN" altLang="en-US" b="1" dirty="0">
                <a:solidFill>
                  <a:srgbClr val="7030A0"/>
                </a:solidFill>
                <a:latin typeface="黑体" panose="02010609060101010101" pitchFamily="49" charset="-122"/>
                <a:ea typeface="黑体" panose="02010609060101010101" pitchFamily="49" charset="-122"/>
              </a:rPr>
              <a:t>用例依赖于被包含文件的存在而存在。</a:t>
            </a:r>
          </a:p>
        </p:txBody>
      </p:sp>
      <p:sp>
        <p:nvSpPr>
          <p:cNvPr id="5" name="标题 1">
            <a:extLst>
              <a:ext uri="{FF2B5EF4-FFF2-40B4-BE49-F238E27FC236}">
                <a16:creationId xmlns:a16="http://schemas.microsoft.com/office/drawing/2014/main" id="{73CE7566-3D6B-5B45-96FE-DE153042A719}"/>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A24081BE-CB43-D347-B699-E53E2A932073}"/>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包含关系</a:t>
            </a:r>
            <a:endParaRPr lang="zh-CN" altLang="en-US" sz="2800" dirty="0">
              <a:solidFill>
                <a:srgbClr val="002060"/>
              </a:solidFill>
            </a:endParaRPr>
          </a:p>
        </p:txBody>
      </p:sp>
    </p:spTree>
    <p:extLst>
      <p:ext uri="{BB962C8B-B14F-4D97-AF65-F5344CB8AC3E}">
        <p14:creationId xmlns:p14="http://schemas.microsoft.com/office/powerpoint/2010/main" val="196246328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a:extLst>
              <a:ext uri="{FF2B5EF4-FFF2-40B4-BE49-F238E27FC236}">
                <a16:creationId xmlns:a16="http://schemas.microsoft.com/office/drawing/2014/main" id="{FF2F074A-579E-1340-813C-B603434A8613}"/>
              </a:ext>
            </a:extLst>
          </p:cNvPr>
          <p:cNvSpPr>
            <a:spLocks noGrp="1" noChangeArrowheads="1"/>
          </p:cNvSpPr>
          <p:nvPr>
            <p:ph type="title"/>
          </p:nvPr>
        </p:nvSpPr>
        <p:spPr>
          <a:xfrm>
            <a:off x="-20266" y="1166923"/>
            <a:ext cx="7543800" cy="639763"/>
          </a:xfrm>
        </p:spPr>
        <p:txBody>
          <a:bodyPr/>
          <a:lstStyle/>
          <a:p>
            <a:pPr eaLnBrk="1" hangingPunct="1"/>
            <a:r>
              <a:rPr lang="zh-CN" altLang="en-US" sz="2800" dirty="0"/>
              <a:t>大多数项目失败的原因就在于需求不明确</a:t>
            </a:r>
          </a:p>
        </p:txBody>
      </p:sp>
      <p:pic>
        <p:nvPicPr>
          <p:cNvPr id="4099" name="Picture 5">
            <a:extLst>
              <a:ext uri="{FF2B5EF4-FFF2-40B4-BE49-F238E27FC236}">
                <a16:creationId xmlns:a16="http://schemas.microsoft.com/office/drawing/2014/main" id="{FD2D11A9-9633-FC43-A9CB-70A0F1EF58E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81328" y="1718259"/>
            <a:ext cx="5306438" cy="28632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0" name="Picture 7">
            <a:extLst>
              <a:ext uri="{FF2B5EF4-FFF2-40B4-BE49-F238E27FC236}">
                <a16:creationId xmlns:a16="http://schemas.microsoft.com/office/drawing/2014/main" id="{5CCBA739-C54E-EE43-8A76-5B6BC456396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604" y="1292225"/>
            <a:ext cx="2209800" cy="2365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01" name="Picture 8">
            <a:extLst>
              <a:ext uri="{FF2B5EF4-FFF2-40B4-BE49-F238E27FC236}">
                <a16:creationId xmlns:a16="http://schemas.microsoft.com/office/drawing/2014/main" id="{18BF7A76-1EC5-9E40-A6E7-5A6E4E2A4BD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3459" y="4833228"/>
            <a:ext cx="5148769" cy="19730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02" name="AutoShape 9">
            <a:extLst>
              <a:ext uri="{FF2B5EF4-FFF2-40B4-BE49-F238E27FC236}">
                <a16:creationId xmlns:a16="http://schemas.microsoft.com/office/drawing/2014/main" id="{786B1384-AD3B-2547-B5B9-427C76C6ED68}"/>
              </a:ext>
            </a:extLst>
          </p:cNvPr>
          <p:cNvSpPr>
            <a:spLocks noChangeArrowheads="1"/>
          </p:cNvSpPr>
          <p:nvPr/>
        </p:nvSpPr>
        <p:spPr bwMode="auto">
          <a:xfrm>
            <a:off x="3424947" y="4581525"/>
            <a:ext cx="609600" cy="503406"/>
          </a:xfrm>
          <a:prstGeom prst="downArrow">
            <a:avLst>
              <a:gd name="adj1" fmla="val 50000"/>
              <a:gd name="adj2" fmla="val 34375"/>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4103" name="Rectangle 10">
            <a:extLst>
              <a:ext uri="{FF2B5EF4-FFF2-40B4-BE49-F238E27FC236}">
                <a16:creationId xmlns:a16="http://schemas.microsoft.com/office/drawing/2014/main" id="{63103754-A114-ED4F-A9A6-B0B0B7982DBB}"/>
              </a:ext>
            </a:extLst>
          </p:cNvPr>
          <p:cNvSpPr>
            <a:spLocks noChangeArrowheads="1"/>
          </p:cNvSpPr>
          <p:nvPr/>
        </p:nvSpPr>
        <p:spPr bwMode="auto">
          <a:xfrm>
            <a:off x="4643590" y="3848100"/>
            <a:ext cx="2286000" cy="533400"/>
          </a:xfrm>
          <a:prstGeom prst="rect">
            <a:avLst/>
          </a:prstGeom>
          <a:solidFill>
            <a:srgbClr val="CCFFFF">
              <a:alpha val="0"/>
            </a:srgb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8" name="标题 1">
            <a:extLst>
              <a:ext uri="{FF2B5EF4-FFF2-40B4-BE49-F238E27FC236}">
                <a16:creationId xmlns:a16="http://schemas.microsoft.com/office/drawing/2014/main" id="{A5B4D7F1-CD7B-FB47-8DF6-34C889CEEAD6}"/>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Tree>
    <p:extLst>
      <p:ext uri="{BB962C8B-B14F-4D97-AF65-F5344CB8AC3E}">
        <p14:creationId xmlns:p14="http://schemas.microsoft.com/office/powerpoint/2010/main" val="10531119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103"/>
                                        </p:tgtEl>
                                        <p:attrNameLst>
                                          <p:attrName>style.visibility</p:attrName>
                                        </p:attrNameLst>
                                      </p:cBhvr>
                                      <p:to>
                                        <p:strVal val="visible"/>
                                      </p:to>
                                    </p:set>
                                    <p:animEffect transition="in" filter="fade">
                                      <p:cBhvr>
                                        <p:cTn id="7" dur="500"/>
                                        <p:tgtEl>
                                          <p:spTgt spid="410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102"/>
                                        </p:tgtEl>
                                        <p:attrNameLst>
                                          <p:attrName>style.visibility</p:attrName>
                                        </p:attrNameLst>
                                      </p:cBhvr>
                                      <p:to>
                                        <p:strVal val="visible"/>
                                      </p:to>
                                    </p:set>
                                    <p:animEffect transition="in" filter="fade">
                                      <p:cBhvr>
                                        <p:cTn id="10" dur="500"/>
                                        <p:tgtEl>
                                          <p:spTgt spid="410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4101"/>
                                        </p:tgtEl>
                                        <p:attrNameLst>
                                          <p:attrName>style.visibility</p:attrName>
                                        </p:attrNameLst>
                                      </p:cBhvr>
                                      <p:to>
                                        <p:strVal val="visible"/>
                                      </p:to>
                                    </p:set>
                                    <p:animEffect transition="in" filter="fade">
                                      <p:cBhvr>
                                        <p:cTn id="15" dur="500"/>
                                        <p:tgtEl>
                                          <p:spTgt spid="41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02" grpId="0" animBg="1"/>
      <p:bldP spid="410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1748" name="Picture 4">
            <a:extLst>
              <a:ext uri="{FF2B5EF4-FFF2-40B4-BE49-F238E27FC236}">
                <a16:creationId xmlns:a16="http://schemas.microsoft.com/office/drawing/2014/main" id="{2858021D-3011-0648-8DA3-921DE03B7C3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5613" y="1192004"/>
            <a:ext cx="6169491" cy="357281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4C182663-AD63-8B45-9417-DB5C2A05A4ED}"/>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EEAE87A7-3F64-7449-85F9-625457E5C131}"/>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包含关系</a:t>
            </a:r>
            <a:endParaRPr lang="zh-CN" altLang="en-US" sz="2800" dirty="0">
              <a:solidFill>
                <a:srgbClr val="002060"/>
              </a:solidFill>
            </a:endParaRPr>
          </a:p>
        </p:txBody>
      </p:sp>
      <p:sp>
        <p:nvSpPr>
          <p:cNvPr id="7" name="Rectangle 2">
            <a:extLst>
              <a:ext uri="{FF2B5EF4-FFF2-40B4-BE49-F238E27FC236}">
                <a16:creationId xmlns:a16="http://schemas.microsoft.com/office/drawing/2014/main" id="{CD26274E-F5CA-5F43-9052-F73E33E4649E}"/>
              </a:ext>
            </a:extLst>
          </p:cNvPr>
          <p:cNvSpPr>
            <a:spLocks noGrp="1" noChangeArrowheads="1"/>
          </p:cNvSpPr>
          <p:nvPr>
            <p:ph type="title"/>
          </p:nvPr>
        </p:nvSpPr>
        <p:spPr>
          <a:xfrm>
            <a:off x="591840" y="4577150"/>
            <a:ext cx="7772400" cy="791929"/>
          </a:xfrm>
        </p:spPr>
        <p:txBody>
          <a:bodyPr>
            <a:normAutofit/>
          </a:bodyPr>
          <a:lstStyle/>
          <a:p>
            <a:pPr eaLnBrk="1" hangingPunct="1"/>
            <a:r>
              <a:rPr lang="zh-CN" altLang="en-US" sz="2400" dirty="0"/>
              <a:t>使用包含关系的意义</a:t>
            </a:r>
          </a:p>
        </p:txBody>
      </p:sp>
      <p:sp>
        <p:nvSpPr>
          <p:cNvPr id="8" name="Rectangle 3">
            <a:extLst>
              <a:ext uri="{FF2B5EF4-FFF2-40B4-BE49-F238E27FC236}">
                <a16:creationId xmlns:a16="http://schemas.microsoft.com/office/drawing/2014/main" id="{66680152-50E1-FA40-9781-2A09D08A3727}"/>
              </a:ext>
            </a:extLst>
          </p:cNvPr>
          <p:cNvSpPr txBox="1">
            <a:spLocks noChangeArrowheads="1"/>
          </p:cNvSpPr>
          <p:nvPr/>
        </p:nvSpPr>
        <p:spPr>
          <a:xfrm>
            <a:off x="740927" y="5163510"/>
            <a:ext cx="7772400" cy="2388599"/>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t>在为系统建模时，使用包含关系是十分明智的。</a:t>
            </a:r>
          </a:p>
          <a:p>
            <a:r>
              <a:rPr lang="zh-CN" altLang="en-US" sz="2400" b="1" dirty="0"/>
              <a:t>因为它有助于在将来实现系统时，确定哪里可以重用某些功能，在编写代码时就可以实现代码的</a:t>
            </a:r>
            <a:r>
              <a:rPr lang="zh-CN" altLang="en-US" sz="2400" b="1" dirty="0">
                <a:solidFill>
                  <a:srgbClr val="FF0000"/>
                </a:solidFill>
              </a:rPr>
              <a:t>重用</a:t>
            </a:r>
            <a:r>
              <a:rPr lang="zh-CN" altLang="en-US" sz="2400" b="1" dirty="0"/>
              <a:t>，从而缩短系统的开发周期。</a:t>
            </a:r>
          </a:p>
        </p:txBody>
      </p:sp>
    </p:spTree>
    <p:extLst>
      <p:ext uri="{BB962C8B-B14F-4D97-AF65-F5344CB8AC3E}">
        <p14:creationId xmlns:p14="http://schemas.microsoft.com/office/powerpoint/2010/main" val="7125640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1">
            <a:extLst>
              <a:ext uri="{FF2B5EF4-FFF2-40B4-BE49-F238E27FC236}">
                <a16:creationId xmlns:a16="http://schemas.microsoft.com/office/drawing/2014/main" id="{4C182663-AD63-8B45-9417-DB5C2A05A4ED}"/>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EEAE87A7-3F64-7449-85F9-625457E5C131}"/>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包含关系</a:t>
            </a:r>
            <a:endParaRPr lang="zh-CN" altLang="en-US" sz="2800" dirty="0">
              <a:solidFill>
                <a:srgbClr val="002060"/>
              </a:solidFill>
            </a:endParaRPr>
          </a:p>
        </p:txBody>
      </p:sp>
      <p:sp>
        <p:nvSpPr>
          <p:cNvPr id="8" name="Rectangle 3">
            <a:extLst>
              <a:ext uri="{FF2B5EF4-FFF2-40B4-BE49-F238E27FC236}">
                <a16:creationId xmlns:a16="http://schemas.microsoft.com/office/drawing/2014/main" id="{66680152-50E1-FA40-9781-2A09D08A3727}"/>
              </a:ext>
            </a:extLst>
          </p:cNvPr>
          <p:cNvSpPr txBox="1">
            <a:spLocks noChangeArrowheads="1"/>
          </p:cNvSpPr>
          <p:nvPr/>
        </p:nvSpPr>
        <p:spPr>
          <a:xfrm>
            <a:off x="235465" y="4714104"/>
            <a:ext cx="8272695" cy="1791062"/>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t>包含与泛化区别：</a:t>
            </a:r>
            <a:endParaRPr lang="en-US" altLang="zh-CN" sz="2400" dirty="0"/>
          </a:p>
          <a:p>
            <a:r>
              <a:rPr lang="zh-CN" altLang="en-US" sz="2400" dirty="0"/>
              <a:t>如果一个用例是另一个用例的某种特殊情况时候，用泛化。一个用例是几个不同用例组成这时候用包含。</a:t>
            </a:r>
            <a:endParaRPr lang="zh-CN" altLang="en-US" sz="2400" b="1" dirty="0"/>
          </a:p>
        </p:txBody>
      </p:sp>
      <p:pic>
        <p:nvPicPr>
          <p:cNvPr id="3" name="图片 2"/>
          <p:cNvPicPr>
            <a:picLocks noChangeAspect="1"/>
          </p:cNvPicPr>
          <p:nvPr/>
        </p:nvPicPr>
        <p:blipFill>
          <a:blip r:embed="rId4"/>
          <a:stretch>
            <a:fillRect/>
          </a:stretch>
        </p:blipFill>
        <p:spPr>
          <a:xfrm>
            <a:off x="4242028" y="2052005"/>
            <a:ext cx="5073911" cy="1968601"/>
          </a:xfrm>
          <a:prstGeom prst="rect">
            <a:avLst/>
          </a:prstGeom>
        </p:spPr>
      </p:pic>
      <p:pic>
        <p:nvPicPr>
          <p:cNvPr id="4" name="图片 3"/>
          <p:cNvPicPr>
            <a:picLocks noChangeAspect="1"/>
          </p:cNvPicPr>
          <p:nvPr/>
        </p:nvPicPr>
        <p:blipFill>
          <a:blip r:embed="rId5"/>
          <a:stretch>
            <a:fillRect/>
          </a:stretch>
        </p:blipFill>
        <p:spPr>
          <a:xfrm>
            <a:off x="0" y="1465005"/>
            <a:ext cx="3860800" cy="2555601"/>
          </a:xfrm>
          <a:prstGeom prst="rect">
            <a:avLst/>
          </a:prstGeom>
        </p:spPr>
      </p:pic>
    </p:spTree>
    <p:extLst>
      <p:ext uri="{BB962C8B-B14F-4D97-AF65-F5344CB8AC3E}">
        <p14:creationId xmlns:p14="http://schemas.microsoft.com/office/powerpoint/2010/main" val="3532822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5" name="Picture 6">
            <a:extLst>
              <a:ext uri="{FF2B5EF4-FFF2-40B4-BE49-F238E27FC236}">
                <a16:creationId xmlns:a16="http://schemas.microsoft.com/office/drawing/2014/main" id="{5C885B09-B3CA-864E-BF77-687A92C8A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0511" y="1536179"/>
            <a:ext cx="7302603" cy="2128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6" name="Picture 7">
            <a:extLst>
              <a:ext uri="{FF2B5EF4-FFF2-40B4-BE49-F238E27FC236}">
                <a16:creationId xmlns:a16="http://schemas.microsoft.com/office/drawing/2014/main" id="{CB3F99E1-9D6A-D544-9C68-670D1BD0C6B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3686175"/>
            <a:ext cx="6942138" cy="1571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3797" name="Picture 8">
            <a:extLst>
              <a:ext uri="{FF2B5EF4-FFF2-40B4-BE49-F238E27FC236}">
                <a16:creationId xmlns:a16="http://schemas.microsoft.com/office/drawing/2014/main" id="{7EB4D962-A07D-524C-8921-BFE2E14C1B37}"/>
              </a:ext>
            </a:extLst>
          </p:cNvPr>
          <p:cNvPicPr>
            <a:picLocks noGrp="1" noChangeAspect="1" noChangeArrowheads="1"/>
          </p:cNvPicPr>
          <p:nvPr>
            <p:ph type="body" idx="1"/>
          </p:nvPr>
        </p:nvPicPr>
        <p:blipFill>
          <a:blip r:embed="rId5">
            <a:extLst>
              <a:ext uri="{28A0092B-C50C-407E-A947-70E740481C1C}">
                <a14:useLocalDpi xmlns:a14="http://schemas.microsoft.com/office/drawing/2010/main" val="0"/>
              </a:ext>
            </a:extLst>
          </a:blip>
          <a:srcRect/>
          <a:stretch>
            <a:fillRect/>
          </a:stretch>
        </p:blipFill>
        <p:spPr>
          <a:xfrm>
            <a:off x="990600" y="5257800"/>
            <a:ext cx="6781800" cy="16002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标题 1">
            <a:extLst>
              <a:ext uri="{FF2B5EF4-FFF2-40B4-BE49-F238E27FC236}">
                <a16:creationId xmlns:a16="http://schemas.microsoft.com/office/drawing/2014/main" id="{60A24FA1-3EFB-7E4D-A118-FD8F69974E7D}"/>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2EFF4B53-7A64-F941-B89B-85831273329A}"/>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
        <p:nvSpPr>
          <p:cNvPr id="8" name="AutoShape 10">
            <a:extLst>
              <a:ext uri="{FF2B5EF4-FFF2-40B4-BE49-F238E27FC236}">
                <a16:creationId xmlns:a16="http://schemas.microsoft.com/office/drawing/2014/main" id="{32BDA31F-B534-5342-9E6F-3A3472196668}"/>
              </a:ext>
            </a:extLst>
          </p:cNvPr>
          <p:cNvSpPr>
            <a:spLocks noChangeArrowheads="1"/>
          </p:cNvSpPr>
          <p:nvPr/>
        </p:nvSpPr>
        <p:spPr bwMode="auto">
          <a:xfrm>
            <a:off x="5546034" y="303321"/>
            <a:ext cx="3407718" cy="1509099"/>
          </a:xfrm>
          <a:prstGeom prst="wedgeRectCallout">
            <a:avLst>
              <a:gd name="adj1" fmla="val -15625"/>
              <a:gd name="adj2" fmla="val 171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0000"/>
                </a:solidFill>
              </a:rPr>
              <a:t>注意</a:t>
            </a:r>
            <a:r>
              <a:rPr lang="en-US" altLang="zh-CN" b="1" dirty="0">
                <a:solidFill>
                  <a:srgbClr val="FF0000"/>
                </a:solidFill>
              </a:rPr>
              <a:t>1</a:t>
            </a:r>
            <a:r>
              <a:rPr lang="zh-CN" altLang="en-US" b="1" dirty="0"/>
              <a:t>扩展用例的明显特征：</a:t>
            </a:r>
            <a:endParaRPr lang="en-US" altLang="zh-CN" b="1" dirty="0"/>
          </a:p>
          <a:p>
            <a:pPr eaLnBrk="1" hangingPunct="1"/>
            <a:r>
              <a:rPr lang="zh-CN" altLang="en-US" b="1" dirty="0"/>
              <a:t>每次执行不一定要调用扩展用例。</a:t>
            </a:r>
            <a:endParaRPr lang="en-US" altLang="zh-CN" b="1" dirty="0"/>
          </a:p>
          <a:p>
            <a:pPr eaLnBrk="1" hangingPunct="1"/>
            <a:r>
              <a:rPr lang="zh-CN" altLang="en-US" b="1" dirty="0"/>
              <a:t>依赖关系中，执行</a:t>
            </a:r>
            <a:r>
              <a:rPr lang="en-US" altLang="zh-CN" b="1" dirty="0"/>
              <a:t>A</a:t>
            </a:r>
            <a:r>
              <a:rPr lang="zh-CN" altLang="en-US" b="1" dirty="0"/>
              <a:t>一定执行</a:t>
            </a:r>
            <a:r>
              <a:rPr lang="en-US" altLang="zh-CN" b="1" dirty="0"/>
              <a:t>B</a:t>
            </a:r>
            <a:r>
              <a:rPr lang="zh-CN" altLang="en-US" b="1" dirty="0"/>
              <a:t>，则</a:t>
            </a:r>
            <a:r>
              <a:rPr lang="en-US" altLang="zh-CN" b="1" dirty="0"/>
              <a:t>A</a:t>
            </a:r>
            <a:r>
              <a:rPr lang="zh-CN" altLang="en-US" b="1" dirty="0"/>
              <a:t>和</a:t>
            </a:r>
            <a:r>
              <a:rPr lang="en-US" altLang="zh-CN" b="1" dirty="0"/>
              <a:t>B</a:t>
            </a:r>
            <a:r>
              <a:rPr lang="zh-CN" altLang="en-US" b="1" dirty="0"/>
              <a:t>之间是包含依赖。如果不一定则是扩展依赖</a:t>
            </a:r>
          </a:p>
        </p:txBody>
      </p:sp>
      <p:sp>
        <p:nvSpPr>
          <p:cNvPr id="9" name="AutoShape 10">
            <a:extLst>
              <a:ext uri="{FF2B5EF4-FFF2-40B4-BE49-F238E27FC236}">
                <a16:creationId xmlns:a16="http://schemas.microsoft.com/office/drawing/2014/main" id="{32BDA31F-B534-5342-9E6F-3A3472196668}"/>
              </a:ext>
            </a:extLst>
          </p:cNvPr>
          <p:cNvSpPr>
            <a:spLocks noChangeArrowheads="1"/>
          </p:cNvSpPr>
          <p:nvPr/>
        </p:nvSpPr>
        <p:spPr bwMode="auto">
          <a:xfrm>
            <a:off x="0" y="6390861"/>
            <a:ext cx="3407718" cy="467139"/>
          </a:xfrm>
          <a:prstGeom prst="wedgeRectCallout">
            <a:avLst>
              <a:gd name="adj1" fmla="val -15625"/>
              <a:gd name="adj2" fmla="val 171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b="1" dirty="0">
                <a:solidFill>
                  <a:srgbClr val="FF0000"/>
                </a:solidFill>
              </a:rPr>
              <a:t>注意</a:t>
            </a:r>
            <a:r>
              <a:rPr lang="en-US" altLang="zh-CN" b="1" dirty="0">
                <a:solidFill>
                  <a:srgbClr val="FF0000"/>
                </a:solidFill>
              </a:rPr>
              <a:t>2 </a:t>
            </a:r>
            <a:r>
              <a:rPr lang="zh-CN" altLang="en-US" b="1" dirty="0">
                <a:solidFill>
                  <a:srgbClr val="FF0000"/>
                </a:solidFill>
              </a:rPr>
              <a:t>扩展用例不能单独执行</a:t>
            </a:r>
            <a:endParaRPr lang="zh-CN" altLang="en-US" b="1" dirty="0"/>
          </a:p>
        </p:txBody>
      </p:sp>
    </p:spTree>
    <p:extLst>
      <p:ext uri="{BB962C8B-B14F-4D97-AF65-F5344CB8AC3E}">
        <p14:creationId xmlns:p14="http://schemas.microsoft.com/office/powerpoint/2010/main" val="47008125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9" name="Rectangle 3">
            <a:extLst>
              <a:ext uri="{FF2B5EF4-FFF2-40B4-BE49-F238E27FC236}">
                <a16:creationId xmlns:a16="http://schemas.microsoft.com/office/drawing/2014/main" id="{3D152D1F-EFCE-5841-A245-C22DBCC620B7}"/>
              </a:ext>
            </a:extLst>
          </p:cNvPr>
          <p:cNvSpPr>
            <a:spLocks noGrp="1" noChangeArrowheads="1"/>
          </p:cNvSpPr>
          <p:nvPr>
            <p:ph type="body" sz="half" idx="1"/>
          </p:nvPr>
        </p:nvSpPr>
        <p:spPr>
          <a:xfrm>
            <a:off x="454616" y="1781701"/>
            <a:ext cx="8458200" cy="2700337"/>
          </a:xfrm>
        </p:spPr>
        <p:txBody>
          <a:bodyPr/>
          <a:lstStyle/>
          <a:p>
            <a:pPr eaLnBrk="1" hangingPunct="1"/>
            <a:r>
              <a:rPr lang="zh-CN" altLang="en-US" sz="2600" b="1" dirty="0"/>
              <a:t>扩展用例被定义为基础用例的增量扩展。</a:t>
            </a:r>
          </a:p>
          <a:p>
            <a:pPr eaLnBrk="1" hangingPunct="1"/>
            <a:r>
              <a:rPr lang="zh-CN" altLang="en-US" sz="2600" b="1" dirty="0"/>
              <a:t>基础用例提供扩展点以添加新的行为。</a:t>
            </a:r>
          </a:p>
          <a:p>
            <a:pPr eaLnBrk="1" hangingPunct="1"/>
            <a:r>
              <a:rPr lang="zh-CN" altLang="en-US" sz="2600" b="1" dirty="0">
                <a:solidFill>
                  <a:srgbClr val="FF0000"/>
                </a:solidFill>
              </a:rPr>
              <a:t>注意：基础用例本身是完整的，可以单独存在，在每次执行基础用例时，扩展用例不是每次都被执行。扩展用例的执行必须依赖于基础用例。</a:t>
            </a:r>
          </a:p>
          <a:p>
            <a:pPr eaLnBrk="1" hangingPunct="1"/>
            <a:endParaRPr lang="en-US" altLang="zh-CN" sz="2600" b="1" dirty="0">
              <a:solidFill>
                <a:srgbClr val="FF0000"/>
              </a:solidFill>
            </a:endParaRPr>
          </a:p>
        </p:txBody>
      </p:sp>
      <p:pic>
        <p:nvPicPr>
          <p:cNvPr id="34820" name="Picture 5">
            <a:extLst>
              <a:ext uri="{FF2B5EF4-FFF2-40B4-BE49-F238E27FC236}">
                <a16:creationId xmlns:a16="http://schemas.microsoft.com/office/drawing/2014/main" id="{11E4FE77-BB2D-C04C-A843-9A8DB7FED5DE}"/>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1219200" y="4936211"/>
            <a:ext cx="6157913" cy="190023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标题 1">
            <a:extLst>
              <a:ext uri="{FF2B5EF4-FFF2-40B4-BE49-F238E27FC236}">
                <a16:creationId xmlns:a16="http://schemas.microsoft.com/office/drawing/2014/main" id="{34C41AFF-958D-9D4A-8EBF-A89102214883}"/>
              </a:ext>
            </a:extLst>
          </p:cNvPr>
          <p:cNvSpPr txBox="1">
            <a:spLocks/>
          </p:cNvSpPr>
          <p:nvPr/>
        </p:nvSpPr>
        <p:spPr>
          <a:xfrm>
            <a:off x="454616" y="24925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8" name="Rectangle 2">
            <a:extLst>
              <a:ext uri="{FF2B5EF4-FFF2-40B4-BE49-F238E27FC236}">
                <a16:creationId xmlns:a16="http://schemas.microsoft.com/office/drawing/2014/main" id="{BBC015F7-6E0F-DB44-BA32-7856A4F27BC0}"/>
              </a:ext>
            </a:extLst>
          </p:cNvPr>
          <p:cNvSpPr txBox="1">
            <a:spLocks noChangeArrowheads="1"/>
          </p:cNvSpPr>
          <p:nvPr/>
        </p:nvSpPr>
        <p:spPr>
          <a:xfrm>
            <a:off x="292486" y="945236"/>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Tree>
    <p:extLst>
      <p:ext uri="{BB962C8B-B14F-4D97-AF65-F5344CB8AC3E}">
        <p14:creationId xmlns:p14="http://schemas.microsoft.com/office/powerpoint/2010/main" val="2758440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Rectangle 3">
            <a:extLst>
              <a:ext uri="{FF2B5EF4-FFF2-40B4-BE49-F238E27FC236}">
                <a16:creationId xmlns:a16="http://schemas.microsoft.com/office/drawing/2014/main" id="{D9200775-9442-484D-8A88-26D619720439}"/>
              </a:ext>
            </a:extLst>
          </p:cNvPr>
          <p:cNvSpPr>
            <a:spLocks noGrp="1" noChangeArrowheads="1"/>
          </p:cNvSpPr>
          <p:nvPr>
            <p:ph type="body" idx="1"/>
          </p:nvPr>
        </p:nvSpPr>
        <p:spPr>
          <a:xfrm>
            <a:off x="402492" y="1552578"/>
            <a:ext cx="8229600" cy="4683125"/>
          </a:xfrm>
        </p:spPr>
        <p:txBody>
          <a:bodyPr>
            <a:normAutofit/>
          </a:bodyPr>
          <a:lstStyle/>
          <a:p>
            <a:pPr eaLnBrk="1" hangingPunct="1"/>
            <a:r>
              <a:rPr lang="zh-CN" altLang="en-US" sz="2800" b="1" dirty="0"/>
              <a:t>如果过期处理发现用户有未按期归还的图书，则提醒管理员用例提醒管理员。</a:t>
            </a:r>
          </a:p>
        </p:txBody>
      </p:sp>
      <p:pic>
        <p:nvPicPr>
          <p:cNvPr id="36868" name="Picture 4">
            <a:extLst>
              <a:ext uri="{FF2B5EF4-FFF2-40B4-BE49-F238E27FC236}">
                <a16:creationId xmlns:a16="http://schemas.microsoft.com/office/drawing/2014/main" id="{2F89E629-E416-4C47-9F23-9A7319B803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2895600"/>
            <a:ext cx="7010400" cy="2738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E56AA250-AEBF-6749-883D-0BF78D52DE7B}"/>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60C7AB5C-3232-2F40-8E10-8EBFFC3A1E3E}"/>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Tree>
    <p:extLst>
      <p:ext uri="{BB962C8B-B14F-4D97-AF65-F5344CB8AC3E}">
        <p14:creationId xmlns:p14="http://schemas.microsoft.com/office/powerpoint/2010/main" val="10680049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Rectangle 2">
            <a:extLst>
              <a:ext uri="{FF2B5EF4-FFF2-40B4-BE49-F238E27FC236}">
                <a16:creationId xmlns:a16="http://schemas.microsoft.com/office/drawing/2014/main" id="{F13244F8-A4E2-0C44-BD85-FFC0729D201A}"/>
              </a:ext>
            </a:extLst>
          </p:cNvPr>
          <p:cNvSpPr>
            <a:spLocks noGrp="1" noChangeArrowheads="1"/>
          </p:cNvSpPr>
          <p:nvPr>
            <p:ph type="title"/>
          </p:nvPr>
        </p:nvSpPr>
        <p:spPr>
          <a:xfrm>
            <a:off x="815599" y="1282991"/>
            <a:ext cx="7543800" cy="625322"/>
          </a:xfrm>
        </p:spPr>
        <p:txBody>
          <a:bodyPr>
            <a:normAutofit fontScale="90000"/>
          </a:bodyPr>
          <a:lstStyle/>
          <a:p>
            <a:pPr eaLnBrk="1" hangingPunct="1"/>
            <a:r>
              <a:rPr lang="zh-CN" altLang="en-US" dirty="0"/>
              <a:t>扩展点</a:t>
            </a:r>
          </a:p>
        </p:txBody>
      </p:sp>
      <p:sp>
        <p:nvSpPr>
          <p:cNvPr id="37891" name="Rectangle 3">
            <a:extLst>
              <a:ext uri="{FF2B5EF4-FFF2-40B4-BE49-F238E27FC236}">
                <a16:creationId xmlns:a16="http://schemas.microsoft.com/office/drawing/2014/main" id="{C8FE586E-9052-704E-95C7-F8EF1DAC8A00}"/>
              </a:ext>
            </a:extLst>
          </p:cNvPr>
          <p:cNvSpPr>
            <a:spLocks noGrp="1" noChangeArrowheads="1"/>
          </p:cNvSpPr>
          <p:nvPr>
            <p:ph type="body" idx="1"/>
          </p:nvPr>
        </p:nvSpPr>
        <p:spPr>
          <a:xfrm>
            <a:off x="691360" y="2100603"/>
            <a:ext cx="7772400" cy="4190781"/>
          </a:xfrm>
        </p:spPr>
        <p:txBody>
          <a:bodyPr>
            <a:noAutofit/>
          </a:bodyPr>
          <a:lstStyle/>
          <a:p>
            <a:pPr eaLnBrk="1" hangingPunct="1">
              <a:lnSpc>
                <a:spcPct val="120000"/>
              </a:lnSpc>
            </a:pPr>
            <a:r>
              <a:rPr lang="zh-CN" altLang="en-US" sz="2800" b="1" dirty="0">
                <a:solidFill>
                  <a:srgbClr val="800000"/>
                </a:solidFill>
              </a:rPr>
              <a:t>什么时候扩展用例才被执行呢？</a:t>
            </a:r>
            <a:r>
              <a:rPr lang="en-US" altLang="zh-CN" sz="2800" b="1" dirty="0" err="1">
                <a:solidFill>
                  <a:srgbClr val="800000"/>
                </a:solidFill>
              </a:rPr>
              <a:t>Uml</a:t>
            </a:r>
            <a:r>
              <a:rPr lang="zh-CN" altLang="en-US" sz="2800" b="1" dirty="0">
                <a:solidFill>
                  <a:srgbClr val="800000"/>
                </a:solidFill>
              </a:rPr>
              <a:t>提供了扩展点来解决此问题。</a:t>
            </a:r>
          </a:p>
          <a:p>
            <a:pPr eaLnBrk="1" hangingPunct="1">
              <a:lnSpc>
                <a:spcPct val="120000"/>
              </a:lnSpc>
            </a:pPr>
            <a:r>
              <a:rPr lang="zh-CN" altLang="en-US" sz="2800" b="1" dirty="0">
                <a:solidFill>
                  <a:srgbClr val="FF0000"/>
                </a:solidFill>
              </a:rPr>
              <a:t>扩展点的定义：</a:t>
            </a:r>
          </a:p>
          <a:p>
            <a:pPr eaLnBrk="1" hangingPunct="1">
              <a:lnSpc>
                <a:spcPct val="120000"/>
              </a:lnSpc>
              <a:buFont typeface="Wingdings" pitchFamily="2" charset="2"/>
              <a:buNone/>
            </a:pPr>
            <a:r>
              <a:rPr lang="zh-CN" altLang="en-US" sz="2800" b="1" dirty="0"/>
              <a:t>    基础用例中的</a:t>
            </a:r>
            <a:r>
              <a:rPr lang="zh-CN" altLang="en-US" sz="2800" b="1" dirty="0">
                <a:solidFill>
                  <a:srgbClr val="00B050"/>
                </a:solidFill>
              </a:rPr>
              <a:t>一个或多个位置</a:t>
            </a:r>
            <a:r>
              <a:rPr lang="zh-CN" altLang="en-US" sz="2800" b="1" dirty="0"/>
              <a:t>，在该位置会衡量某个条件以决定是否启用扩展用例。</a:t>
            </a:r>
          </a:p>
          <a:p>
            <a:pPr eaLnBrk="1" hangingPunct="1">
              <a:lnSpc>
                <a:spcPct val="120000"/>
              </a:lnSpc>
            </a:pPr>
            <a:r>
              <a:rPr lang="zh-CN" altLang="en-US" sz="2800" b="1" dirty="0">
                <a:solidFill>
                  <a:srgbClr val="0000FF"/>
                </a:solidFill>
              </a:rPr>
              <a:t>扩展点定义了启动扩展用例的</a:t>
            </a:r>
            <a:r>
              <a:rPr lang="zh-CN" altLang="en-US" sz="2800" b="1" dirty="0">
                <a:solidFill>
                  <a:srgbClr val="FF0000"/>
                </a:solidFill>
              </a:rPr>
              <a:t>条件，</a:t>
            </a:r>
            <a:r>
              <a:rPr lang="zh-CN" altLang="en-US" sz="2800" b="1" dirty="0">
                <a:solidFill>
                  <a:srgbClr val="0000FF"/>
                </a:solidFill>
              </a:rPr>
              <a:t>一旦该条件满足，则扩展用例将被使用。</a:t>
            </a:r>
          </a:p>
        </p:txBody>
      </p:sp>
      <p:sp>
        <p:nvSpPr>
          <p:cNvPr id="4" name="标题 1">
            <a:extLst>
              <a:ext uri="{FF2B5EF4-FFF2-40B4-BE49-F238E27FC236}">
                <a16:creationId xmlns:a16="http://schemas.microsoft.com/office/drawing/2014/main" id="{D4917E9D-61BA-9341-AE42-095E649EDAE7}"/>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5" name="Rectangle 2">
            <a:extLst>
              <a:ext uri="{FF2B5EF4-FFF2-40B4-BE49-F238E27FC236}">
                <a16:creationId xmlns:a16="http://schemas.microsoft.com/office/drawing/2014/main" id="{81DC8059-4B3D-E146-8D05-70979FD4EA91}"/>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Tree>
    <p:extLst>
      <p:ext uri="{BB962C8B-B14F-4D97-AF65-F5344CB8AC3E}">
        <p14:creationId xmlns:p14="http://schemas.microsoft.com/office/powerpoint/2010/main" val="946001780"/>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6" name="Picture 4">
            <a:extLst>
              <a:ext uri="{FF2B5EF4-FFF2-40B4-BE49-F238E27FC236}">
                <a16:creationId xmlns:a16="http://schemas.microsoft.com/office/drawing/2014/main" id="{E1A952CB-46BC-8A49-882D-7B752830AAF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4840" y="1858795"/>
            <a:ext cx="7068519" cy="34351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17" name="Rectangle 5">
            <a:extLst>
              <a:ext uri="{FF2B5EF4-FFF2-40B4-BE49-F238E27FC236}">
                <a16:creationId xmlns:a16="http://schemas.microsoft.com/office/drawing/2014/main" id="{8F657346-9774-AB44-8ACB-ACC2080C241D}"/>
              </a:ext>
            </a:extLst>
          </p:cNvPr>
          <p:cNvSpPr>
            <a:spLocks noChangeArrowheads="1"/>
          </p:cNvSpPr>
          <p:nvPr/>
        </p:nvSpPr>
        <p:spPr bwMode="auto">
          <a:xfrm>
            <a:off x="533400" y="5410200"/>
            <a:ext cx="81534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buFontTx/>
              <a:buChar char="•"/>
            </a:pPr>
            <a:r>
              <a:rPr lang="zh-CN" altLang="en-US" sz="2800" b="1" dirty="0"/>
              <a:t>一个用例可以有多个扩展点</a:t>
            </a:r>
            <a:br>
              <a:rPr lang="zh-CN" altLang="en-US" sz="2800" b="1" dirty="0"/>
            </a:br>
            <a:r>
              <a:rPr lang="zh-CN" altLang="en-US" sz="2800" b="1" dirty="0">
                <a:solidFill>
                  <a:srgbClr val="800000"/>
                </a:solidFill>
                <a:latin typeface="黑体" panose="02010609060101010101" pitchFamily="49" charset="-122"/>
                <a:ea typeface="黑体" panose="02010609060101010101" pitchFamily="49" charset="-122"/>
              </a:rPr>
              <a:t>扩展关系为处理异常或构建灵活的系统架构提供了一种非常有效的方法。</a:t>
            </a:r>
          </a:p>
        </p:txBody>
      </p:sp>
      <p:sp>
        <p:nvSpPr>
          <p:cNvPr id="38914" name="Rectangle 2">
            <a:extLst>
              <a:ext uri="{FF2B5EF4-FFF2-40B4-BE49-F238E27FC236}">
                <a16:creationId xmlns:a16="http://schemas.microsoft.com/office/drawing/2014/main" id="{80716CB6-2B73-C342-AA73-4013063381A6}"/>
              </a:ext>
            </a:extLst>
          </p:cNvPr>
          <p:cNvSpPr>
            <a:spLocks noGrp="1" noChangeArrowheads="1"/>
          </p:cNvSpPr>
          <p:nvPr>
            <p:ph type="title"/>
          </p:nvPr>
        </p:nvSpPr>
        <p:spPr>
          <a:xfrm>
            <a:off x="5328188" y="1520856"/>
            <a:ext cx="3056395" cy="792162"/>
          </a:xfrm>
        </p:spPr>
        <p:txBody>
          <a:bodyPr/>
          <a:lstStyle/>
          <a:p>
            <a:pPr eaLnBrk="1" hangingPunct="1"/>
            <a:r>
              <a:rPr lang="zh-CN" altLang="en-US" dirty="0">
                <a:solidFill>
                  <a:srgbClr val="0000FF"/>
                </a:solidFill>
              </a:rPr>
              <a:t>扩展点</a:t>
            </a:r>
          </a:p>
        </p:txBody>
      </p:sp>
      <p:sp>
        <p:nvSpPr>
          <p:cNvPr id="6" name="标题 1">
            <a:extLst>
              <a:ext uri="{FF2B5EF4-FFF2-40B4-BE49-F238E27FC236}">
                <a16:creationId xmlns:a16="http://schemas.microsoft.com/office/drawing/2014/main" id="{41446BF4-DEFA-A041-88D7-BAFC7846632E}"/>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FA04FA2F-18AC-1E49-BFB0-2A11AE48D7DC}"/>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扩展关系</a:t>
            </a:r>
            <a:endParaRPr lang="zh-CN" altLang="en-US" sz="2800" dirty="0">
              <a:solidFill>
                <a:srgbClr val="002060"/>
              </a:solidFill>
            </a:endParaRPr>
          </a:p>
        </p:txBody>
      </p:sp>
    </p:spTree>
    <p:extLst>
      <p:ext uri="{BB962C8B-B14F-4D97-AF65-F5344CB8AC3E}">
        <p14:creationId xmlns:p14="http://schemas.microsoft.com/office/powerpoint/2010/main" val="249909999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9" name="Rectangle 3">
            <a:extLst>
              <a:ext uri="{FF2B5EF4-FFF2-40B4-BE49-F238E27FC236}">
                <a16:creationId xmlns:a16="http://schemas.microsoft.com/office/drawing/2014/main" id="{DD8F28B9-B8F8-B249-9276-BF1F234F8908}"/>
              </a:ext>
            </a:extLst>
          </p:cNvPr>
          <p:cNvSpPr>
            <a:spLocks noGrp="1" noChangeArrowheads="1"/>
          </p:cNvSpPr>
          <p:nvPr>
            <p:ph type="body" sz="half" idx="1"/>
          </p:nvPr>
        </p:nvSpPr>
        <p:spPr>
          <a:xfrm>
            <a:off x="323482" y="1472107"/>
            <a:ext cx="7906117" cy="1793875"/>
          </a:xfrm>
        </p:spPr>
        <p:txBody>
          <a:bodyPr/>
          <a:lstStyle/>
          <a:p>
            <a:pPr eaLnBrk="1" hangingPunct="1"/>
            <a:r>
              <a:rPr lang="zh-CN" altLang="en-US" sz="2800" b="1" dirty="0">
                <a:solidFill>
                  <a:srgbClr val="000099"/>
                </a:solidFill>
              </a:rPr>
              <a:t>子用例表示父用例的特殊形式。</a:t>
            </a:r>
            <a:r>
              <a:rPr lang="zh-CN" altLang="en-US" sz="2800" b="1" dirty="0"/>
              <a:t> </a:t>
            </a:r>
          </a:p>
          <a:p>
            <a:pPr eaLnBrk="1" hangingPunct="1"/>
            <a:r>
              <a:rPr lang="zh-CN" altLang="en-US" sz="2800" b="1" dirty="0"/>
              <a:t>子用例从父用例处继承行为和属性，还可以添加行为或覆盖、改变继承的行为。</a:t>
            </a:r>
          </a:p>
        </p:txBody>
      </p:sp>
      <p:pic>
        <p:nvPicPr>
          <p:cNvPr id="39940" name="Picture 6">
            <a:extLst>
              <a:ext uri="{FF2B5EF4-FFF2-40B4-BE49-F238E27FC236}">
                <a16:creationId xmlns:a16="http://schemas.microsoft.com/office/drawing/2014/main" id="{84F73A43-7C7F-624C-86CF-A23F40AF7C8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463" y="3323132"/>
            <a:ext cx="4401519" cy="3153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9941" name="Picture 8">
            <a:extLst>
              <a:ext uri="{FF2B5EF4-FFF2-40B4-BE49-F238E27FC236}">
                <a16:creationId xmlns:a16="http://schemas.microsoft.com/office/drawing/2014/main" id="{D1D92612-CEBF-2A42-AF37-459110ECA5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66288" y="2555875"/>
            <a:ext cx="3657600"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a:extLst>
              <a:ext uri="{FF2B5EF4-FFF2-40B4-BE49-F238E27FC236}">
                <a16:creationId xmlns:a16="http://schemas.microsoft.com/office/drawing/2014/main" id="{828B1D3A-CD48-834E-88B7-C9E6CA15C1C4}"/>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7631ABD7-5AFA-AD4F-BCA4-E92B7681A08F}"/>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泛化关系</a:t>
            </a:r>
            <a:endParaRPr lang="zh-CN" altLang="en-US" sz="2800" dirty="0">
              <a:solidFill>
                <a:srgbClr val="002060"/>
              </a:solidFill>
            </a:endParaRPr>
          </a:p>
        </p:txBody>
      </p:sp>
    </p:spTree>
    <p:extLst>
      <p:ext uri="{BB962C8B-B14F-4D97-AF65-F5344CB8AC3E}">
        <p14:creationId xmlns:p14="http://schemas.microsoft.com/office/powerpoint/2010/main" val="15683119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Rectangle 3">
            <a:extLst>
              <a:ext uri="{FF2B5EF4-FFF2-40B4-BE49-F238E27FC236}">
                <a16:creationId xmlns:a16="http://schemas.microsoft.com/office/drawing/2014/main" id="{75FE1E66-867A-984C-B867-19909179B2C8}"/>
              </a:ext>
            </a:extLst>
          </p:cNvPr>
          <p:cNvSpPr>
            <a:spLocks noGrp="1" noChangeArrowheads="1"/>
          </p:cNvSpPr>
          <p:nvPr>
            <p:ph type="body" idx="1"/>
          </p:nvPr>
        </p:nvSpPr>
        <p:spPr/>
        <p:txBody>
          <a:bodyPr/>
          <a:lstStyle/>
          <a:p>
            <a:pPr eaLnBrk="1" hangingPunct="1"/>
            <a:endParaRPr lang="zh-CN" altLang="zh-CN"/>
          </a:p>
        </p:txBody>
      </p:sp>
      <p:pic>
        <p:nvPicPr>
          <p:cNvPr id="40964" name="Picture 5">
            <a:extLst>
              <a:ext uri="{FF2B5EF4-FFF2-40B4-BE49-F238E27FC236}">
                <a16:creationId xmlns:a16="http://schemas.microsoft.com/office/drawing/2014/main" id="{2014EFB3-1E9B-574A-BFAF-47D4ADD032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1708404"/>
            <a:ext cx="8313738" cy="487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0962" name="Rectangle 2">
            <a:extLst>
              <a:ext uri="{FF2B5EF4-FFF2-40B4-BE49-F238E27FC236}">
                <a16:creationId xmlns:a16="http://schemas.microsoft.com/office/drawing/2014/main" id="{11A49211-AB83-994A-837F-B634525062B3}"/>
              </a:ext>
            </a:extLst>
          </p:cNvPr>
          <p:cNvSpPr>
            <a:spLocks noGrp="1" noChangeArrowheads="1"/>
          </p:cNvSpPr>
          <p:nvPr>
            <p:ph type="title"/>
          </p:nvPr>
        </p:nvSpPr>
        <p:spPr>
          <a:xfrm>
            <a:off x="373062" y="2121408"/>
            <a:ext cx="7543800" cy="1295400"/>
          </a:xfrm>
        </p:spPr>
        <p:txBody>
          <a:bodyPr/>
          <a:lstStyle/>
          <a:p>
            <a:pPr eaLnBrk="1" hangingPunct="1"/>
            <a:r>
              <a:rPr lang="zh-CN" altLang="en-US" dirty="0">
                <a:solidFill>
                  <a:srgbClr val="0000FF"/>
                </a:solidFill>
              </a:rPr>
              <a:t>泛化关系</a:t>
            </a:r>
          </a:p>
        </p:txBody>
      </p:sp>
      <p:sp>
        <p:nvSpPr>
          <p:cNvPr id="5" name="标题 1">
            <a:extLst>
              <a:ext uri="{FF2B5EF4-FFF2-40B4-BE49-F238E27FC236}">
                <a16:creationId xmlns:a16="http://schemas.microsoft.com/office/drawing/2014/main" id="{B1E4A0E2-DA6D-094E-9F65-580D630D25EA}"/>
              </a:ext>
            </a:extLst>
          </p:cNvPr>
          <p:cNvSpPr txBox="1">
            <a:spLocks/>
          </p:cNvSpPr>
          <p:nvPr/>
        </p:nvSpPr>
        <p:spPr>
          <a:xfrm>
            <a:off x="284135" y="30378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D71A2877-2EB4-F94B-B4AB-AB3176376F7F}"/>
              </a:ext>
            </a:extLst>
          </p:cNvPr>
          <p:cNvSpPr txBox="1">
            <a:spLocks noChangeArrowheads="1"/>
          </p:cNvSpPr>
          <p:nvPr/>
        </p:nvSpPr>
        <p:spPr>
          <a:xfrm>
            <a:off x="122005" y="999770"/>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泛化关系</a:t>
            </a:r>
            <a:endParaRPr lang="zh-CN" altLang="en-US" sz="2800" dirty="0">
              <a:solidFill>
                <a:srgbClr val="002060"/>
              </a:solidFill>
            </a:endParaRPr>
          </a:p>
        </p:txBody>
      </p:sp>
    </p:spTree>
    <p:extLst>
      <p:ext uri="{BB962C8B-B14F-4D97-AF65-F5344CB8AC3E}">
        <p14:creationId xmlns:p14="http://schemas.microsoft.com/office/powerpoint/2010/main" val="225542894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3">
            <a:extLst>
              <a:ext uri="{FF2B5EF4-FFF2-40B4-BE49-F238E27FC236}">
                <a16:creationId xmlns:a16="http://schemas.microsoft.com/office/drawing/2014/main" id="{850F5F4B-06BD-744A-BC7D-DB0AA1312122}"/>
              </a:ext>
            </a:extLst>
          </p:cNvPr>
          <p:cNvSpPr>
            <a:spLocks noGrp="1" noChangeArrowheads="1"/>
          </p:cNvSpPr>
          <p:nvPr>
            <p:ph type="body" idx="1"/>
          </p:nvPr>
        </p:nvSpPr>
        <p:spPr>
          <a:xfrm>
            <a:off x="323483" y="1608918"/>
            <a:ext cx="4663978" cy="3716364"/>
          </a:xfrm>
        </p:spPr>
        <p:txBody>
          <a:bodyPr>
            <a:normAutofit/>
          </a:bodyPr>
          <a:lstStyle/>
          <a:p>
            <a:pPr eaLnBrk="1" hangingPunct="1"/>
            <a:r>
              <a:rPr lang="zh-CN" altLang="en-US" sz="2800" b="1" dirty="0"/>
              <a:t>例如在需求分析中常见的权限控制问题（如下图所示）</a:t>
            </a:r>
            <a:r>
              <a:rPr lang="en-US" altLang="zh-CN" sz="2800" b="1" dirty="0"/>
              <a:t>:</a:t>
            </a:r>
          </a:p>
          <a:p>
            <a:pPr eaLnBrk="1" hangingPunct="1"/>
            <a:r>
              <a:rPr lang="zh-CN" altLang="en-US" sz="2800" b="1" dirty="0"/>
              <a:t>一般的</a:t>
            </a:r>
            <a:r>
              <a:rPr lang="zh-CN" altLang="en-US" sz="2800" b="1" dirty="0">
                <a:solidFill>
                  <a:srgbClr val="FF0000"/>
                </a:solidFill>
              </a:rPr>
              <a:t>用户</a:t>
            </a:r>
            <a:r>
              <a:rPr lang="zh-CN" altLang="en-US" sz="2800" b="1" dirty="0"/>
              <a:t>只可以使用一些常规的</a:t>
            </a:r>
            <a:r>
              <a:rPr lang="zh-CN" altLang="en-US" sz="2800" b="1" dirty="0">
                <a:solidFill>
                  <a:srgbClr val="FF0000"/>
                </a:solidFill>
              </a:rPr>
              <a:t>操作</a:t>
            </a:r>
            <a:endParaRPr lang="zh-CN" altLang="en-US" sz="2800" b="1" dirty="0"/>
          </a:p>
          <a:p>
            <a:pPr eaLnBrk="1" hangingPunct="1"/>
            <a:r>
              <a:rPr lang="zh-CN" altLang="en-US" sz="2800" b="1" dirty="0">
                <a:solidFill>
                  <a:srgbClr val="000099"/>
                </a:solidFill>
              </a:rPr>
              <a:t>管理员</a:t>
            </a:r>
            <a:r>
              <a:rPr lang="zh-CN" altLang="en-US" sz="2800" b="1" dirty="0"/>
              <a:t>除了</a:t>
            </a:r>
            <a:r>
              <a:rPr lang="zh-CN" altLang="en-US" sz="2800" b="1" dirty="0">
                <a:solidFill>
                  <a:srgbClr val="000099"/>
                </a:solidFill>
              </a:rPr>
              <a:t>常规操作</a:t>
            </a:r>
            <a:r>
              <a:rPr lang="zh-CN" altLang="en-US" sz="2800" b="1" dirty="0"/>
              <a:t>之外还需要进行一些</a:t>
            </a:r>
            <a:r>
              <a:rPr lang="zh-CN" altLang="en-US" sz="2800" b="1" dirty="0">
                <a:solidFill>
                  <a:srgbClr val="000099"/>
                </a:solidFill>
              </a:rPr>
              <a:t>系统管理</a:t>
            </a:r>
            <a:r>
              <a:rPr lang="zh-CN" altLang="en-US" sz="2800" b="1" dirty="0"/>
              <a:t>工作</a:t>
            </a:r>
          </a:p>
          <a:p>
            <a:pPr eaLnBrk="1" hangingPunct="1"/>
            <a:r>
              <a:rPr lang="zh-CN" altLang="en-US" sz="2800" b="1" dirty="0">
                <a:solidFill>
                  <a:srgbClr val="800000"/>
                </a:solidFill>
              </a:rPr>
              <a:t>操作员</a:t>
            </a:r>
            <a:r>
              <a:rPr lang="zh-CN" altLang="en-US" sz="2800" b="1" dirty="0"/>
              <a:t>既可以进行</a:t>
            </a:r>
            <a:r>
              <a:rPr lang="zh-CN" altLang="en-US" sz="2800" b="1" dirty="0">
                <a:solidFill>
                  <a:srgbClr val="800000"/>
                </a:solidFill>
              </a:rPr>
              <a:t>常规操作</a:t>
            </a:r>
            <a:r>
              <a:rPr lang="zh-CN" altLang="en-US" sz="2800" b="1" dirty="0"/>
              <a:t>又可以进行一些</a:t>
            </a:r>
            <a:r>
              <a:rPr lang="zh-CN" altLang="en-US" sz="2800" b="1" dirty="0">
                <a:solidFill>
                  <a:srgbClr val="800000"/>
                </a:solidFill>
              </a:rPr>
              <a:t>配置操作</a:t>
            </a:r>
            <a:r>
              <a:rPr lang="zh-CN" altLang="en-US" sz="2800" b="1" dirty="0"/>
              <a:t>。</a:t>
            </a:r>
          </a:p>
        </p:txBody>
      </p:sp>
      <p:pic>
        <p:nvPicPr>
          <p:cNvPr id="41987" name="Picture 4">
            <a:extLst>
              <a:ext uri="{FF2B5EF4-FFF2-40B4-BE49-F238E27FC236}">
                <a16:creationId xmlns:a16="http://schemas.microsoft.com/office/drawing/2014/main" id="{07F0F112-97A6-064F-B666-0BAB3E4E196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55956" y="765782"/>
            <a:ext cx="3766088" cy="28918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988" name="Picture 5">
            <a:extLst>
              <a:ext uri="{FF2B5EF4-FFF2-40B4-BE49-F238E27FC236}">
                <a16:creationId xmlns:a16="http://schemas.microsoft.com/office/drawing/2014/main" id="{880693D1-8A39-F846-8F7F-EB3BA616062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7912" y="3982078"/>
            <a:ext cx="3766088" cy="287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1989" name="AutoShape 6">
            <a:extLst>
              <a:ext uri="{FF2B5EF4-FFF2-40B4-BE49-F238E27FC236}">
                <a16:creationId xmlns:a16="http://schemas.microsoft.com/office/drawing/2014/main" id="{92F0E24E-A47D-8049-B478-08F5E416E973}"/>
              </a:ext>
            </a:extLst>
          </p:cNvPr>
          <p:cNvSpPr>
            <a:spLocks noChangeArrowheads="1"/>
          </p:cNvSpPr>
          <p:nvPr/>
        </p:nvSpPr>
        <p:spPr bwMode="auto">
          <a:xfrm>
            <a:off x="6537056" y="3476939"/>
            <a:ext cx="533400" cy="685800"/>
          </a:xfrm>
          <a:prstGeom prst="downArrow">
            <a:avLst>
              <a:gd name="adj1" fmla="val 50000"/>
              <a:gd name="adj2" fmla="val 3214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vert="eaVert"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endParaRPr lang="zh-CN" altLang="zh-CN"/>
          </a:p>
        </p:txBody>
      </p:sp>
      <p:sp>
        <p:nvSpPr>
          <p:cNvPr id="41990" name="AutoShape 7">
            <a:extLst>
              <a:ext uri="{FF2B5EF4-FFF2-40B4-BE49-F238E27FC236}">
                <a16:creationId xmlns:a16="http://schemas.microsoft.com/office/drawing/2014/main" id="{03F3BC0C-FDBF-5746-82B3-33DCDA25AB8C}"/>
              </a:ext>
            </a:extLst>
          </p:cNvPr>
          <p:cNvSpPr>
            <a:spLocks noChangeArrowheads="1"/>
          </p:cNvSpPr>
          <p:nvPr/>
        </p:nvSpPr>
        <p:spPr bwMode="auto">
          <a:xfrm>
            <a:off x="7070456" y="3467100"/>
            <a:ext cx="1447800" cy="381000"/>
          </a:xfrm>
          <a:prstGeom prst="wedgeRectCallout">
            <a:avLst>
              <a:gd name="adj1" fmla="val -63269"/>
              <a:gd name="adj2" fmla="val -14583"/>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b="1"/>
              <a:t>参与者泛化</a:t>
            </a:r>
          </a:p>
        </p:txBody>
      </p:sp>
      <p:sp>
        <p:nvSpPr>
          <p:cNvPr id="41991" name="AutoShape 8">
            <a:extLst>
              <a:ext uri="{FF2B5EF4-FFF2-40B4-BE49-F238E27FC236}">
                <a16:creationId xmlns:a16="http://schemas.microsoft.com/office/drawing/2014/main" id="{73FA4164-C902-4A48-B5F4-520EDA0DC13C}"/>
              </a:ext>
            </a:extLst>
          </p:cNvPr>
          <p:cNvSpPr>
            <a:spLocks noChangeArrowheads="1"/>
          </p:cNvSpPr>
          <p:nvPr/>
        </p:nvSpPr>
        <p:spPr bwMode="auto">
          <a:xfrm>
            <a:off x="914400" y="5655590"/>
            <a:ext cx="3962400" cy="1066800"/>
          </a:xfrm>
          <a:prstGeom prst="wedgeRectCallout">
            <a:avLst>
              <a:gd name="adj1" fmla="val 65264"/>
              <a:gd name="adj2" fmla="val -72319"/>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solidFill>
                  <a:srgbClr val="FF0000"/>
                </a:solidFill>
                <a:latin typeface="黑体" panose="02010609060101010101" pitchFamily="49" charset="-122"/>
                <a:ea typeface="黑体" panose="02010609060101010101" pitchFamily="49" charset="-122"/>
              </a:rPr>
              <a:t>可以减少用例图中关联的个数，简化用例图</a:t>
            </a:r>
            <a:endParaRPr lang="zh-CN" altLang="en-US" sz="2400" b="1" dirty="0">
              <a:solidFill>
                <a:srgbClr val="000099"/>
              </a:solidFill>
              <a:latin typeface="黑体" panose="02010609060101010101" pitchFamily="49" charset="-122"/>
              <a:ea typeface="黑体" panose="02010609060101010101" pitchFamily="49" charset="-122"/>
            </a:endParaRPr>
          </a:p>
        </p:txBody>
      </p:sp>
      <p:sp>
        <p:nvSpPr>
          <p:cNvPr id="8" name="标题 1">
            <a:extLst>
              <a:ext uri="{FF2B5EF4-FFF2-40B4-BE49-F238E27FC236}">
                <a16:creationId xmlns:a16="http://schemas.microsoft.com/office/drawing/2014/main" id="{3EB030F8-00DB-324D-AA8F-72B82D84844E}"/>
              </a:ext>
            </a:extLst>
          </p:cNvPr>
          <p:cNvSpPr txBox="1">
            <a:spLocks/>
          </p:cNvSpPr>
          <p:nvPr/>
        </p:nvSpPr>
        <p:spPr>
          <a:xfrm>
            <a:off x="485613"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9" name="Rectangle 2">
            <a:extLst>
              <a:ext uri="{FF2B5EF4-FFF2-40B4-BE49-F238E27FC236}">
                <a16:creationId xmlns:a16="http://schemas.microsoft.com/office/drawing/2014/main" id="{79854931-18B3-B443-9281-758A8332A19F}"/>
              </a:ext>
            </a:extLst>
          </p:cNvPr>
          <p:cNvSpPr txBox="1">
            <a:spLocks noChangeArrowheads="1"/>
          </p:cNvSpPr>
          <p:nvPr/>
        </p:nvSpPr>
        <p:spPr>
          <a:xfrm>
            <a:off x="323483" y="695985"/>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（四）</a:t>
            </a:r>
            <a:r>
              <a:rPr lang="zh-Hans" altLang="en-US" sz="2800" dirty="0">
                <a:solidFill>
                  <a:srgbClr val="FF0000"/>
                </a:solidFill>
              </a:rPr>
              <a:t>关系</a:t>
            </a:r>
            <a:r>
              <a:rPr lang="en-US" altLang="zh-Hans" sz="2800" dirty="0">
                <a:solidFill>
                  <a:srgbClr val="FF0000"/>
                </a:solidFill>
              </a:rPr>
              <a:t>—</a:t>
            </a:r>
            <a:r>
              <a:rPr lang="zh-Hans" altLang="en-US" sz="2800" dirty="0">
                <a:solidFill>
                  <a:srgbClr val="002060"/>
                </a:solidFill>
              </a:rPr>
              <a:t>泛化关系</a:t>
            </a:r>
            <a:endParaRPr lang="zh-CN" altLang="en-US" sz="2800" dirty="0">
              <a:solidFill>
                <a:srgbClr val="002060"/>
              </a:solidFill>
            </a:endParaRPr>
          </a:p>
        </p:txBody>
      </p:sp>
    </p:spTree>
    <p:extLst>
      <p:ext uri="{BB962C8B-B14F-4D97-AF65-F5344CB8AC3E}">
        <p14:creationId xmlns:p14="http://schemas.microsoft.com/office/powerpoint/2010/main" val="35626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4" name="Picture 6">
            <a:extLst>
              <a:ext uri="{FF2B5EF4-FFF2-40B4-BE49-F238E27FC236}">
                <a16:creationId xmlns:a16="http://schemas.microsoft.com/office/drawing/2014/main" id="{35480BC9-84B4-8A49-8751-3F059AC2AD4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9978" y="3382268"/>
            <a:ext cx="4069718" cy="28314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25" name="AutoShape 7">
            <a:extLst>
              <a:ext uri="{FF2B5EF4-FFF2-40B4-BE49-F238E27FC236}">
                <a16:creationId xmlns:a16="http://schemas.microsoft.com/office/drawing/2014/main" id="{1E9D31B1-E382-324D-92E6-370F0208826B}"/>
              </a:ext>
            </a:extLst>
          </p:cNvPr>
          <p:cNvSpPr>
            <a:spLocks noChangeArrowheads="1"/>
          </p:cNvSpPr>
          <p:nvPr/>
        </p:nvSpPr>
        <p:spPr bwMode="auto">
          <a:xfrm>
            <a:off x="933856" y="6213742"/>
            <a:ext cx="7524344" cy="644258"/>
          </a:xfrm>
          <a:prstGeom prst="wedgeRectCallout">
            <a:avLst>
              <a:gd name="adj1" fmla="val -35731"/>
              <a:gd name="adj2" fmla="val -2053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r>
              <a:rPr lang="zh-CN" altLang="en-US" sz="2800" b="1" dirty="0">
                <a:solidFill>
                  <a:schemeClr val="tx2"/>
                </a:solidFill>
              </a:rPr>
              <a:t>用例的各个成分将强迫你思考真正的需求</a:t>
            </a:r>
          </a:p>
        </p:txBody>
      </p:sp>
      <p:sp>
        <p:nvSpPr>
          <p:cNvPr id="7" name="标题 1">
            <a:extLst>
              <a:ext uri="{FF2B5EF4-FFF2-40B4-BE49-F238E27FC236}">
                <a16:creationId xmlns:a16="http://schemas.microsoft.com/office/drawing/2014/main" id="{84F9C983-08A3-D445-A878-D5B3DE179C31}"/>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
        <p:nvSpPr>
          <p:cNvPr id="3" name="文本框 2"/>
          <p:cNvSpPr txBox="1"/>
          <p:nvPr/>
        </p:nvSpPr>
        <p:spPr>
          <a:xfrm>
            <a:off x="267787" y="1043347"/>
            <a:ext cx="8490857" cy="2086544"/>
          </a:xfrm>
          <a:prstGeom prst="rect">
            <a:avLst/>
          </a:prstGeom>
          <a:noFill/>
        </p:spPr>
        <p:txBody>
          <a:bodyPr wrap="square" rtlCol="0">
            <a:noAutofit/>
          </a:bodyPr>
          <a:lstStyle/>
          <a:p>
            <a:pPr marL="342900" indent="-342900">
              <a:lnSpc>
                <a:spcPct val="120000"/>
              </a:lnSpc>
              <a:buFont typeface="Arial" panose="020B0604020202020204" pitchFamily="34" charset="0"/>
              <a:buChar char="•"/>
            </a:pPr>
            <a:r>
              <a:rPr lang="zh-CN" altLang="en-US" sz="2400" dirty="0">
                <a:solidFill>
                  <a:srgbClr val="FF0000"/>
                </a:solidFill>
                <a:latin typeface="黑体" panose="02010609060101010101" pitchFamily="49" charset="-122"/>
                <a:ea typeface="黑体" panose="02010609060101010101" pitchFamily="49" charset="-122"/>
              </a:rPr>
              <a:t>用例</a:t>
            </a:r>
            <a:r>
              <a:rPr lang="en-US" altLang="zh-CN" sz="2400" dirty="0">
                <a:latin typeface="黑体" panose="02010609060101010101" pitchFamily="49" charset="-122"/>
                <a:ea typeface="黑体" panose="02010609060101010101" pitchFamily="49" charset="-122"/>
              </a:rPr>
              <a:t>(Use Case)</a:t>
            </a:r>
            <a:r>
              <a:rPr lang="zh-CN" altLang="en-US" sz="2400" dirty="0">
                <a:latin typeface="黑体" panose="02010609060101010101" pitchFamily="49" charset="-122"/>
                <a:ea typeface="黑体" panose="02010609060101010101" pitchFamily="49" charset="-122"/>
              </a:rPr>
              <a:t> 描述的是参与者为了使用系统所提供的某一功能而与系统之间发生的交互（执行的一系列的动作序列）；</a:t>
            </a:r>
            <a:endParaRPr lang="en-US" altLang="zh-CN" sz="2400" dirty="0">
              <a:latin typeface="黑体" panose="02010609060101010101" pitchFamily="49" charset="-122"/>
              <a:ea typeface="黑体" panose="02010609060101010101" pitchFamily="49" charset="-122"/>
            </a:endParaRPr>
          </a:p>
          <a:p>
            <a:pPr marL="342900" indent="-34290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一种描述系统需求的方法；</a:t>
            </a:r>
            <a:endParaRPr lang="en-US" altLang="zh-CN" sz="2400" dirty="0">
              <a:latin typeface="黑体" panose="02010609060101010101" pitchFamily="49" charset="-122"/>
              <a:ea typeface="黑体" panose="02010609060101010101" pitchFamily="49" charset="-122"/>
            </a:endParaRPr>
          </a:p>
          <a:p>
            <a:pPr marL="342900" indent="-342900">
              <a:lnSpc>
                <a:spcPct val="120000"/>
              </a:lnSpc>
              <a:buFont typeface="Arial" panose="020B0604020202020204" pitchFamily="34" charset="0"/>
              <a:buChar char="•"/>
            </a:pPr>
            <a:r>
              <a:rPr lang="zh-CN" altLang="en-US" sz="2400" dirty="0">
                <a:latin typeface="黑体" panose="02010609060101010101" pitchFamily="49" charset="-122"/>
                <a:ea typeface="黑体" panose="02010609060101010101" pitchFamily="49" charset="-122"/>
              </a:rPr>
              <a:t>使用用例的方法来描述系统需求的过程就是</a:t>
            </a:r>
            <a:r>
              <a:rPr lang="zh-CN" altLang="en-US" sz="2400" dirty="0">
                <a:solidFill>
                  <a:srgbClr val="FF0000"/>
                </a:solidFill>
                <a:latin typeface="黑体" panose="02010609060101010101" pitchFamily="49" charset="-122"/>
                <a:ea typeface="黑体" panose="02010609060101010101" pitchFamily="49" charset="-122"/>
              </a:rPr>
              <a:t>用例建模</a:t>
            </a:r>
            <a:r>
              <a:rPr lang="zh-CN" altLang="en-US" sz="2400" dirty="0">
                <a:latin typeface="黑体" panose="02010609060101010101" pitchFamily="49" charset="-122"/>
                <a:ea typeface="黑体" panose="02010609060101010101" pitchFamily="49" charset="-122"/>
              </a:rPr>
              <a:t>。 </a:t>
            </a:r>
          </a:p>
        </p:txBody>
      </p:sp>
    </p:spTree>
    <p:extLst>
      <p:ext uri="{BB962C8B-B14F-4D97-AF65-F5344CB8AC3E}">
        <p14:creationId xmlns:p14="http://schemas.microsoft.com/office/powerpoint/2010/main" val="355399380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5" name="Rectangle 3">
            <a:extLst>
              <a:ext uri="{FF2B5EF4-FFF2-40B4-BE49-F238E27FC236}">
                <a16:creationId xmlns:a16="http://schemas.microsoft.com/office/drawing/2014/main" id="{B51DDDEE-DB9F-DB4A-8434-A0740EDE9F28}"/>
              </a:ext>
            </a:extLst>
          </p:cNvPr>
          <p:cNvSpPr>
            <a:spLocks noGrp="1" noChangeArrowheads="1"/>
          </p:cNvSpPr>
          <p:nvPr>
            <p:ph type="body" idx="1"/>
          </p:nvPr>
        </p:nvSpPr>
        <p:spPr>
          <a:xfrm>
            <a:off x="639305" y="1385937"/>
            <a:ext cx="7772400" cy="4050792"/>
          </a:xfrm>
        </p:spPr>
        <p:txBody>
          <a:bodyPr>
            <a:noAutofit/>
          </a:bodyPr>
          <a:lstStyle/>
          <a:p>
            <a:pPr eaLnBrk="1" hangingPunct="1"/>
            <a:r>
              <a:rPr lang="zh-CN" altLang="en-US" sz="2800" b="1" dirty="0"/>
              <a:t>用例分析可以认为是对</a:t>
            </a:r>
            <a:r>
              <a:rPr lang="zh-CN" altLang="en-US" sz="2800" b="1" dirty="0">
                <a:solidFill>
                  <a:srgbClr val="00B050"/>
                </a:solidFill>
              </a:rPr>
              <a:t>系统功能的分解</a:t>
            </a:r>
            <a:r>
              <a:rPr lang="zh-CN" altLang="en-US" sz="2800" b="1" dirty="0"/>
              <a:t>。</a:t>
            </a:r>
          </a:p>
          <a:p>
            <a:pPr eaLnBrk="1" hangingPunct="1"/>
            <a:endParaRPr lang="zh-CN" altLang="en-US" sz="2800" b="1" dirty="0"/>
          </a:p>
          <a:p>
            <a:pPr eaLnBrk="1" hangingPunct="1"/>
            <a:r>
              <a:rPr lang="zh-CN" altLang="en-US" sz="2800" b="1" dirty="0"/>
              <a:t>一般小型的系统，其用例模型中包含的参与者和用例不会太多，一个用例图就可以容纳所有的参与者，所有的参与者和用例也可以并存于同一个层次结构中。</a:t>
            </a:r>
          </a:p>
          <a:p>
            <a:pPr eaLnBrk="1" hangingPunct="1"/>
            <a:endParaRPr lang="zh-CN" altLang="en-US" sz="2800" b="1" dirty="0"/>
          </a:p>
          <a:p>
            <a:pPr eaLnBrk="1" hangingPunct="1"/>
            <a:r>
              <a:rPr lang="zh-CN" altLang="en-US" sz="2800" b="1" dirty="0"/>
              <a:t>对于较复杂的大中型系统，用例模型中的参与者和用例会大大增加，我们需要一些方法来有效地管理由于规模上升而造成的复杂度。</a:t>
            </a:r>
          </a:p>
        </p:txBody>
      </p:sp>
      <p:sp>
        <p:nvSpPr>
          <p:cNvPr id="4" name="标题 1">
            <a:extLst>
              <a:ext uri="{FF2B5EF4-FFF2-40B4-BE49-F238E27FC236}">
                <a16:creationId xmlns:a16="http://schemas.microsoft.com/office/drawing/2014/main" id="{7A6FE5D5-9566-CB4B-8A7A-130FE21002DD}"/>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400" dirty="0">
                <a:solidFill>
                  <a:srgbClr val="0070C0"/>
                </a:solidFill>
                <a:latin typeface="华文宋体" panose="02010600040101010101" pitchFamily="2" charset="-122"/>
                <a:ea typeface="华文宋体" panose="02010600040101010101" pitchFamily="2" charset="-122"/>
              </a:rPr>
              <a:t>三、</a:t>
            </a:r>
            <a:r>
              <a:rPr lang="zh-Hans" altLang="en-US" sz="4400" dirty="0">
                <a:solidFill>
                  <a:srgbClr val="0070C0"/>
                </a:solidFill>
              </a:rPr>
              <a:t>管理用例的复杂度</a:t>
            </a:r>
            <a:endParaRPr lang="zh-CN" altLang="en-US" dirty="0"/>
          </a:p>
        </p:txBody>
      </p:sp>
    </p:spTree>
    <p:extLst>
      <p:ext uri="{BB962C8B-B14F-4D97-AF65-F5344CB8AC3E}">
        <p14:creationId xmlns:p14="http://schemas.microsoft.com/office/powerpoint/2010/main" val="2807514618"/>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a:extLst>
              <a:ext uri="{FF2B5EF4-FFF2-40B4-BE49-F238E27FC236}">
                <a16:creationId xmlns:a16="http://schemas.microsoft.com/office/drawing/2014/main" id="{0B8B7C43-627E-8C4D-9BC0-3D77590BA2DB}"/>
              </a:ext>
            </a:extLst>
          </p:cNvPr>
          <p:cNvSpPr>
            <a:spLocks noGrp="1" noChangeArrowheads="1"/>
          </p:cNvSpPr>
          <p:nvPr>
            <p:ph type="title"/>
          </p:nvPr>
        </p:nvSpPr>
        <p:spPr>
          <a:xfrm>
            <a:off x="685800" y="1317356"/>
            <a:ext cx="7772400" cy="776620"/>
          </a:xfrm>
        </p:spPr>
        <p:txBody>
          <a:bodyPr/>
          <a:lstStyle/>
          <a:p>
            <a:pPr eaLnBrk="1" hangingPunct="1"/>
            <a:r>
              <a:rPr lang="zh-CN" altLang="en-US" dirty="0"/>
              <a:t>用例的粒度</a:t>
            </a:r>
            <a:r>
              <a:rPr lang="zh-CN" altLang="en-US" dirty="0">
                <a:solidFill>
                  <a:srgbClr val="FF0000"/>
                </a:solidFill>
              </a:rPr>
              <a:t>（用例大小）</a:t>
            </a:r>
            <a:r>
              <a:rPr lang="zh-CN" altLang="en-US" dirty="0"/>
              <a:t> </a:t>
            </a:r>
          </a:p>
        </p:txBody>
      </p:sp>
      <p:sp>
        <p:nvSpPr>
          <p:cNvPr id="71683" name="Rectangle 3">
            <a:extLst>
              <a:ext uri="{FF2B5EF4-FFF2-40B4-BE49-F238E27FC236}">
                <a16:creationId xmlns:a16="http://schemas.microsoft.com/office/drawing/2014/main" id="{89FE5493-2B28-0B40-9910-1212F658EEA7}"/>
              </a:ext>
            </a:extLst>
          </p:cNvPr>
          <p:cNvSpPr>
            <a:spLocks noGrp="1" noChangeArrowheads="1"/>
          </p:cNvSpPr>
          <p:nvPr>
            <p:ph type="body" idx="1"/>
          </p:nvPr>
        </p:nvSpPr>
        <p:spPr/>
        <p:txBody>
          <a:bodyPr>
            <a:normAutofit/>
          </a:bodyPr>
          <a:lstStyle/>
          <a:p>
            <a:pPr eaLnBrk="1" hangingPunct="1"/>
            <a:r>
              <a:rPr lang="zh-CN" altLang="en-US" sz="2400" b="1" dirty="0"/>
              <a:t>一个系统需要有多少个用例？</a:t>
            </a:r>
          </a:p>
          <a:p>
            <a:pPr eaLnBrk="1" hangingPunct="1">
              <a:buFont typeface="Wingdings" pitchFamily="2" charset="2"/>
              <a:buNone/>
            </a:pPr>
            <a:r>
              <a:rPr lang="zh-CN" altLang="en-US" sz="2400" b="1" dirty="0"/>
              <a:t>   在用例个数大致确定的条件下，我们就很容易来确定用例粒度的大小。 （一般来讲：</a:t>
            </a:r>
            <a:r>
              <a:rPr lang="en-US" altLang="zh-CN" sz="2400" b="1" dirty="0">
                <a:solidFill>
                  <a:srgbClr val="7030A0"/>
                </a:solidFill>
              </a:rPr>
              <a:t>1</a:t>
            </a:r>
            <a:r>
              <a:rPr lang="zh-CN" altLang="en-US" sz="2400" b="1" dirty="0">
                <a:solidFill>
                  <a:srgbClr val="7030A0"/>
                </a:solidFill>
              </a:rPr>
              <a:t>个系统</a:t>
            </a:r>
            <a:r>
              <a:rPr lang="en-US" altLang="zh-CN" sz="2400" b="1" dirty="0">
                <a:solidFill>
                  <a:srgbClr val="7030A0"/>
                </a:solidFill>
              </a:rPr>
              <a:t>10-20</a:t>
            </a:r>
            <a:r>
              <a:rPr lang="zh-CN" altLang="en-US" sz="2400" b="1" dirty="0">
                <a:solidFill>
                  <a:srgbClr val="7030A0"/>
                </a:solidFill>
              </a:rPr>
              <a:t>几个用例比较合适。</a:t>
            </a:r>
            <a:r>
              <a:rPr lang="zh-CN" altLang="en-US" sz="2400" b="1" dirty="0"/>
              <a:t>）</a:t>
            </a:r>
          </a:p>
          <a:p>
            <a:pPr eaLnBrk="1" hangingPunct="1"/>
            <a:r>
              <a:rPr lang="en-US" altLang="zh-CN" sz="2400" b="1" dirty="0"/>
              <a:t> </a:t>
            </a:r>
            <a:r>
              <a:rPr lang="zh-CN" altLang="en-US" sz="2400" b="1" dirty="0"/>
              <a:t>划分若干的子系统，每个子系统放到一个包中。</a:t>
            </a:r>
          </a:p>
          <a:p>
            <a:pPr eaLnBrk="1" hangingPunct="1"/>
            <a:r>
              <a:rPr lang="zh-CN" altLang="en-US" sz="2400" b="1" dirty="0"/>
              <a:t>用例的粒度不但决定了用例模型级的复杂度，而且也决定了每一个用例内部的复杂度。</a:t>
            </a:r>
            <a:endParaRPr lang="en-US" altLang="zh-CN" sz="2400" b="1" dirty="0"/>
          </a:p>
          <a:p>
            <a:pPr eaLnBrk="1" hangingPunct="1"/>
            <a:r>
              <a:rPr lang="zh-CN" altLang="en-US" sz="2400" b="1" dirty="0"/>
              <a:t>我们应该根据每个系统的具体情况，因时因地制宜来把握各个层次的复杂度，在尽可能保证整个用例模型的易理解性前提下决定用例的大小和数目。</a:t>
            </a:r>
          </a:p>
        </p:txBody>
      </p:sp>
      <p:sp>
        <p:nvSpPr>
          <p:cNvPr id="4" name="标题 1">
            <a:extLst>
              <a:ext uri="{FF2B5EF4-FFF2-40B4-BE49-F238E27FC236}">
                <a16:creationId xmlns:a16="http://schemas.microsoft.com/office/drawing/2014/main" id="{0E151586-905E-AA45-B1ED-D7C1EB0A9958}"/>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000" dirty="0">
                <a:solidFill>
                  <a:srgbClr val="0070C0"/>
                </a:solidFill>
                <a:latin typeface="华文宋体" panose="02010600040101010101" pitchFamily="2" charset="-122"/>
                <a:ea typeface="华文宋体" panose="02010600040101010101" pitchFamily="2" charset="-122"/>
              </a:rPr>
              <a:t>三、</a:t>
            </a:r>
            <a:r>
              <a:rPr lang="zh-Hans" altLang="en-US" sz="4000" dirty="0">
                <a:solidFill>
                  <a:srgbClr val="0070C0"/>
                </a:solidFill>
              </a:rPr>
              <a:t>管理用例的复杂度</a:t>
            </a:r>
            <a:endParaRPr lang="zh-CN" altLang="en-US" dirty="0"/>
          </a:p>
        </p:txBody>
      </p:sp>
    </p:spTree>
    <p:extLst>
      <p:ext uri="{BB962C8B-B14F-4D97-AF65-F5344CB8AC3E}">
        <p14:creationId xmlns:p14="http://schemas.microsoft.com/office/powerpoint/2010/main" val="223196181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a:extLst>
              <a:ext uri="{FF2B5EF4-FFF2-40B4-BE49-F238E27FC236}">
                <a16:creationId xmlns:a16="http://schemas.microsoft.com/office/drawing/2014/main" id="{B1F0F8A2-038E-AE45-9B6B-50082B0A07FF}"/>
              </a:ext>
            </a:extLst>
          </p:cNvPr>
          <p:cNvSpPr>
            <a:spLocks noGrp="1" noChangeArrowheads="1"/>
          </p:cNvSpPr>
          <p:nvPr>
            <p:ph type="body" idx="1"/>
          </p:nvPr>
        </p:nvSpPr>
        <p:spPr>
          <a:xfrm>
            <a:off x="654803" y="1547971"/>
            <a:ext cx="7772400" cy="4050792"/>
          </a:xfrm>
        </p:spPr>
        <p:txBody>
          <a:bodyPr>
            <a:normAutofit/>
          </a:bodyPr>
          <a:lstStyle/>
          <a:p>
            <a:pPr eaLnBrk="1" hangingPunct="1">
              <a:lnSpc>
                <a:spcPct val="90000"/>
              </a:lnSpc>
            </a:pPr>
            <a:r>
              <a:rPr lang="zh-CN" altLang="en-US" sz="2800" b="1" dirty="0"/>
              <a:t>对于</a:t>
            </a:r>
            <a:r>
              <a:rPr lang="zh-CN" altLang="en-US" sz="2800" b="1" dirty="0">
                <a:solidFill>
                  <a:srgbClr val="00B050"/>
                </a:solidFill>
              </a:rPr>
              <a:t>较复杂的系统</a:t>
            </a:r>
            <a:r>
              <a:rPr lang="zh-CN" altLang="en-US" sz="2800" b="1" dirty="0"/>
              <a:t>，我们需要控制用例模型一级的复杂度，所以可以将复杂度适当地移往每一个用例的内部，也就是让</a:t>
            </a:r>
            <a:r>
              <a:rPr lang="zh-CN" altLang="en-US" sz="2800" b="1" dirty="0">
                <a:solidFill>
                  <a:srgbClr val="00B0F0"/>
                </a:solidFill>
              </a:rPr>
              <a:t>一个用例包含较多的需求信息量</a:t>
            </a:r>
            <a:r>
              <a:rPr lang="zh-CN" altLang="en-US" sz="2800" b="1" dirty="0"/>
              <a:t>。</a:t>
            </a:r>
          </a:p>
          <a:p>
            <a:pPr eaLnBrk="1" hangingPunct="1">
              <a:lnSpc>
                <a:spcPct val="90000"/>
              </a:lnSpc>
            </a:pPr>
            <a:endParaRPr lang="zh-CN" altLang="en-US" sz="2800" b="1" dirty="0"/>
          </a:p>
          <a:p>
            <a:pPr eaLnBrk="1" hangingPunct="1">
              <a:lnSpc>
                <a:spcPct val="90000"/>
              </a:lnSpc>
            </a:pPr>
            <a:r>
              <a:rPr lang="zh-CN" altLang="en-US" sz="2800" b="1" dirty="0"/>
              <a:t>对于</a:t>
            </a:r>
            <a:r>
              <a:rPr lang="zh-CN" altLang="en-US" sz="2800" b="1" dirty="0">
                <a:solidFill>
                  <a:srgbClr val="00B050"/>
                </a:solidFill>
              </a:rPr>
              <a:t>比较简单的系统</a:t>
            </a:r>
            <a:r>
              <a:rPr lang="zh-CN" altLang="en-US" sz="2800" b="1" dirty="0"/>
              <a:t>，我们则可以将复杂度适度地曝露在模型一级，也就是我们可以将较复杂的用例</a:t>
            </a:r>
            <a:r>
              <a:rPr lang="zh-CN" altLang="en-US" sz="2800" b="1" dirty="0">
                <a:solidFill>
                  <a:srgbClr val="00B0F0"/>
                </a:solidFill>
              </a:rPr>
              <a:t>分解成为多个用例</a:t>
            </a:r>
            <a:r>
              <a:rPr lang="zh-CN" altLang="en-US" sz="2800" b="1" dirty="0"/>
              <a:t>。</a:t>
            </a:r>
          </a:p>
        </p:txBody>
      </p:sp>
      <p:sp>
        <p:nvSpPr>
          <p:cNvPr id="4" name="标题 1">
            <a:extLst>
              <a:ext uri="{FF2B5EF4-FFF2-40B4-BE49-F238E27FC236}">
                <a16:creationId xmlns:a16="http://schemas.microsoft.com/office/drawing/2014/main" id="{F5B31138-B395-5444-85FB-61C0D777D886}"/>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000" dirty="0">
                <a:solidFill>
                  <a:srgbClr val="0070C0"/>
                </a:solidFill>
                <a:latin typeface="华文宋体" panose="02010600040101010101" pitchFamily="2" charset="-122"/>
                <a:ea typeface="华文宋体" panose="02010600040101010101" pitchFamily="2" charset="-122"/>
              </a:rPr>
              <a:t>三、</a:t>
            </a:r>
            <a:r>
              <a:rPr lang="zh-Hans" altLang="en-US" sz="4000" dirty="0">
                <a:solidFill>
                  <a:srgbClr val="0070C0"/>
                </a:solidFill>
              </a:rPr>
              <a:t>管理用例的复杂度</a:t>
            </a:r>
            <a:endParaRPr lang="zh-CN" altLang="en-US" dirty="0"/>
          </a:p>
        </p:txBody>
      </p:sp>
    </p:spTree>
    <p:extLst>
      <p:ext uri="{BB962C8B-B14F-4D97-AF65-F5344CB8AC3E}">
        <p14:creationId xmlns:p14="http://schemas.microsoft.com/office/powerpoint/2010/main" val="2757834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Rectangle 3">
            <a:extLst>
              <a:ext uri="{FF2B5EF4-FFF2-40B4-BE49-F238E27FC236}">
                <a16:creationId xmlns:a16="http://schemas.microsoft.com/office/drawing/2014/main" id="{B1F0F8A2-038E-AE45-9B6B-50082B0A07FF}"/>
              </a:ext>
            </a:extLst>
          </p:cNvPr>
          <p:cNvSpPr>
            <a:spLocks noGrp="1" noChangeArrowheads="1"/>
          </p:cNvSpPr>
          <p:nvPr>
            <p:ph type="body" idx="1"/>
          </p:nvPr>
        </p:nvSpPr>
        <p:spPr>
          <a:xfrm>
            <a:off x="606286" y="1182408"/>
            <a:ext cx="8239540" cy="1543099"/>
          </a:xfrm>
        </p:spPr>
        <p:txBody>
          <a:bodyPr>
            <a:noAutofit/>
          </a:bodyPr>
          <a:lstStyle/>
          <a:p>
            <a:pPr marL="0" indent="0" eaLnBrk="1" hangingPunct="1">
              <a:lnSpc>
                <a:spcPct val="90000"/>
              </a:lnSpc>
              <a:buNone/>
            </a:pPr>
            <a:r>
              <a:rPr lang="zh-CN" altLang="en-US" sz="2400" b="1" dirty="0"/>
              <a:t>（</a:t>
            </a:r>
            <a:r>
              <a:rPr lang="en-US" altLang="zh-CN" sz="2400" b="1" dirty="0"/>
              <a:t>1</a:t>
            </a:r>
            <a:r>
              <a:rPr lang="zh-CN" altLang="en-US" sz="2400" b="1" dirty="0"/>
              <a:t>）过于关注于实现而不是关注需求（增删改等细节）</a:t>
            </a:r>
            <a:endParaRPr lang="en-US" altLang="zh-CN" sz="2400" b="1" dirty="0"/>
          </a:p>
          <a:p>
            <a:pPr marL="0" indent="0" eaLnBrk="1" hangingPunct="1">
              <a:lnSpc>
                <a:spcPct val="90000"/>
              </a:lnSpc>
              <a:buNone/>
            </a:pPr>
            <a:r>
              <a:rPr lang="zh-CN" altLang="en-US" sz="2400" b="1" dirty="0"/>
              <a:t>（</a:t>
            </a:r>
            <a:r>
              <a:rPr lang="en-US" altLang="zh-CN" sz="2400" b="1" dirty="0"/>
              <a:t>2</a:t>
            </a:r>
            <a:r>
              <a:rPr lang="zh-CN" altLang="en-US" sz="2400" b="1" dirty="0"/>
              <a:t>）过于具体，局限性容易漏掉需求（比如，学生转学）</a:t>
            </a:r>
            <a:endParaRPr lang="en-US" altLang="zh-CN" sz="2400" b="1" dirty="0"/>
          </a:p>
          <a:p>
            <a:pPr marL="0" indent="0" eaLnBrk="1" hangingPunct="1">
              <a:lnSpc>
                <a:spcPct val="90000"/>
              </a:lnSpc>
              <a:buNone/>
            </a:pPr>
            <a:r>
              <a:rPr lang="zh-CN" altLang="en-US" sz="2400" b="1" dirty="0"/>
              <a:t>（</a:t>
            </a:r>
            <a:r>
              <a:rPr lang="en-US" altLang="zh-CN" sz="2400" b="1" dirty="0"/>
              <a:t>3</a:t>
            </a:r>
            <a:r>
              <a:rPr lang="zh-CN" altLang="en-US" sz="2400" b="1" dirty="0"/>
              <a:t>）细节过多，导致系统模型过于复杂</a:t>
            </a:r>
          </a:p>
        </p:txBody>
      </p:sp>
      <p:sp>
        <p:nvSpPr>
          <p:cNvPr id="4" name="标题 1">
            <a:extLst>
              <a:ext uri="{FF2B5EF4-FFF2-40B4-BE49-F238E27FC236}">
                <a16:creationId xmlns:a16="http://schemas.microsoft.com/office/drawing/2014/main" id="{F5B31138-B395-5444-85FB-61C0D777D886}"/>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000" dirty="0">
                <a:solidFill>
                  <a:srgbClr val="0070C0"/>
                </a:solidFill>
                <a:latin typeface="华文宋体" panose="02010600040101010101" pitchFamily="2" charset="-122"/>
                <a:ea typeface="华文宋体" panose="02010600040101010101" pitchFamily="2" charset="-122"/>
              </a:rPr>
              <a:t>三、</a:t>
            </a:r>
            <a:r>
              <a:rPr lang="zh-Hans" altLang="en-US" sz="4000" dirty="0">
                <a:solidFill>
                  <a:srgbClr val="0070C0"/>
                </a:solidFill>
              </a:rPr>
              <a:t>管理用例的复杂度</a:t>
            </a:r>
            <a:endParaRPr lang="zh-CN" altLang="en-US" dirty="0"/>
          </a:p>
        </p:txBody>
      </p:sp>
      <p:pic>
        <p:nvPicPr>
          <p:cNvPr id="5" name="图片 4"/>
          <p:cNvPicPr>
            <a:picLocks noChangeAspect="1"/>
          </p:cNvPicPr>
          <p:nvPr/>
        </p:nvPicPr>
        <p:blipFill>
          <a:blip r:embed="rId3"/>
          <a:stretch>
            <a:fillRect/>
          </a:stretch>
        </p:blipFill>
        <p:spPr>
          <a:xfrm>
            <a:off x="1103244" y="2725507"/>
            <a:ext cx="6887046" cy="3972692"/>
          </a:xfrm>
          <a:prstGeom prst="rect">
            <a:avLst/>
          </a:prstGeom>
          <a:effectLst>
            <a:softEdge rad="190500"/>
          </a:effectLst>
        </p:spPr>
      </p:pic>
    </p:spTree>
    <p:extLst>
      <p:ext uri="{BB962C8B-B14F-4D97-AF65-F5344CB8AC3E}">
        <p14:creationId xmlns:p14="http://schemas.microsoft.com/office/powerpoint/2010/main" val="11211165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9" name="Rectangle 3">
            <a:extLst>
              <a:ext uri="{FF2B5EF4-FFF2-40B4-BE49-F238E27FC236}">
                <a16:creationId xmlns:a16="http://schemas.microsoft.com/office/drawing/2014/main" id="{0C384244-29CA-3E40-972D-D2AAD2EC02F4}"/>
              </a:ext>
            </a:extLst>
          </p:cNvPr>
          <p:cNvSpPr>
            <a:spLocks noGrp="1" noChangeArrowheads="1"/>
          </p:cNvSpPr>
          <p:nvPr>
            <p:ph type="body" idx="1"/>
          </p:nvPr>
        </p:nvSpPr>
        <p:spPr>
          <a:xfrm>
            <a:off x="228600" y="1115878"/>
            <a:ext cx="8458200" cy="4065722"/>
          </a:xfrm>
        </p:spPr>
        <p:txBody>
          <a:bodyPr/>
          <a:lstStyle/>
          <a:p>
            <a:pPr eaLnBrk="1" hangingPunct="1"/>
            <a:r>
              <a:rPr lang="zh-Hans" altLang="en-US" sz="2800" b="1" dirty="0">
                <a:solidFill>
                  <a:srgbClr val="002060"/>
                </a:solidFill>
              </a:rPr>
              <a:t>用例包</a:t>
            </a:r>
            <a:endParaRPr lang="en-US" altLang="zh-CN" sz="2800" b="1" dirty="0">
              <a:solidFill>
                <a:srgbClr val="002060"/>
              </a:solidFill>
            </a:endParaRPr>
          </a:p>
          <a:p>
            <a:pPr eaLnBrk="1" hangingPunct="1"/>
            <a:r>
              <a:rPr lang="zh-CN" altLang="en-US" sz="2800" b="1" dirty="0">
                <a:solidFill>
                  <a:srgbClr val="FF0000"/>
                </a:solidFill>
              </a:rPr>
              <a:t>包</a:t>
            </a:r>
            <a:r>
              <a:rPr lang="en-US" altLang="zh-CN" sz="2800" b="1" dirty="0">
                <a:solidFill>
                  <a:srgbClr val="FF0000"/>
                </a:solidFill>
              </a:rPr>
              <a:t>(Package)</a:t>
            </a:r>
            <a:r>
              <a:rPr lang="zh-CN" altLang="en-US" sz="2800" b="1" dirty="0"/>
              <a:t>是</a:t>
            </a:r>
            <a:r>
              <a:rPr lang="en-US" altLang="zh-CN" sz="2800" b="1" dirty="0"/>
              <a:t>UML</a:t>
            </a:r>
            <a:r>
              <a:rPr lang="zh-CN" altLang="en-US" sz="2800" b="1" dirty="0"/>
              <a:t>中最常用的管理模型复杂度的机制，它就是一种分组容器，</a:t>
            </a:r>
            <a:r>
              <a:rPr lang="zh-CN" altLang="en-US" sz="2800" b="1" dirty="0">
                <a:solidFill>
                  <a:srgbClr val="000099"/>
                </a:solidFill>
              </a:rPr>
              <a:t>在包中可以容纳其他任意的模型元素（包括其他的包）。</a:t>
            </a:r>
            <a:endParaRPr lang="zh-CN" altLang="en-US" sz="2800" b="1" dirty="0"/>
          </a:p>
          <a:p>
            <a:pPr eaLnBrk="1" hangingPunct="1"/>
            <a:r>
              <a:rPr lang="zh-CN" altLang="en-US" sz="2800" b="1" dirty="0"/>
              <a:t>在用例模型中，我们可以用构造型</a:t>
            </a:r>
            <a:r>
              <a:rPr lang="en-US" altLang="zh-CN" sz="2800" b="1" dirty="0">
                <a:solidFill>
                  <a:srgbClr val="000099"/>
                </a:solidFill>
              </a:rPr>
              <a:t>&lt;&lt;use case&gt;&gt;</a:t>
            </a:r>
            <a:r>
              <a:rPr lang="zh-CN" altLang="en-US" sz="2800" b="1" dirty="0"/>
              <a:t>来扩展标准</a:t>
            </a:r>
            <a:r>
              <a:rPr lang="en-US" altLang="zh-CN" sz="2800" b="1" dirty="0"/>
              <a:t>UML</a:t>
            </a:r>
            <a:r>
              <a:rPr lang="zh-CN" altLang="en-US" sz="2800" b="1" dirty="0"/>
              <a:t>包的语义，叫</a:t>
            </a:r>
            <a:r>
              <a:rPr lang="zh-CN" altLang="en-US" sz="2800" b="1" dirty="0">
                <a:solidFill>
                  <a:srgbClr val="FF0000"/>
                </a:solidFill>
              </a:rPr>
              <a:t>用例包</a:t>
            </a:r>
            <a:r>
              <a:rPr lang="en-US" altLang="zh-CN" sz="2800" b="1" dirty="0">
                <a:solidFill>
                  <a:srgbClr val="FF0000"/>
                </a:solidFill>
              </a:rPr>
              <a:t>(Use Case Package)</a:t>
            </a:r>
            <a:r>
              <a:rPr lang="zh-CN" altLang="en-US" sz="2800" b="1" dirty="0"/>
              <a:t>，用于分类管理用例模型中的模型元素。</a:t>
            </a:r>
          </a:p>
        </p:txBody>
      </p:sp>
      <p:pic>
        <p:nvPicPr>
          <p:cNvPr id="70660" name="Picture 4" descr="image038">
            <a:extLst>
              <a:ext uri="{FF2B5EF4-FFF2-40B4-BE49-F238E27FC236}">
                <a16:creationId xmlns:a16="http://schemas.microsoft.com/office/drawing/2014/main" id="{7753283C-49C7-2346-AD0E-71775A8848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93030" y="4293031"/>
            <a:ext cx="4622369" cy="25649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AutoShape 5">
            <a:extLst>
              <a:ext uri="{FF2B5EF4-FFF2-40B4-BE49-F238E27FC236}">
                <a16:creationId xmlns:a16="http://schemas.microsoft.com/office/drawing/2014/main" id="{5BE9F2C4-FBDF-F146-AFAB-E090468B1AAB}"/>
              </a:ext>
            </a:extLst>
          </p:cNvPr>
          <p:cNvSpPr>
            <a:spLocks noChangeArrowheads="1"/>
          </p:cNvSpPr>
          <p:nvPr/>
        </p:nvSpPr>
        <p:spPr bwMode="auto">
          <a:xfrm>
            <a:off x="228600" y="4419600"/>
            <a:ext cx="3352800" cy="1981200"/>
          </a:xfrm>
          <a:prstGeom prst="wedgeRectCallout">
            <a:avLst>
              <a:gd name="adj1" fmla="val -40199"/>
              <a:gd name="adj2" fmla="val 38060"/>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zh-CN" altLang="en-US" sz="2400" b="1" dirty="0"/>
              <a:t>如何创建用例包以及用例包的个数取决于不同的系统和系统分析员，但要保证整个用例模型易于理解。</a:t>
            </a:r>
            <a:r>
              <a:rPr lang="zh-CN" altLang="en-US" dirty="0"/>
              <a:t> </a:t>
            </a:r>
          </a:p>
        </p:txBody>
      </p:sp>
      <p:sp>
        <p:nvSpPr>
          <p:cNvPr id="6" name="标题 1">
            <a:extLst>
              <a:ext uri="{FF2B5EF4-FFF2-40B4-BE49-F238E27FC236}">
                <a16:creationId xmlns:a16="http://schemas.microsoft.com/office/drawing/2014/main" id="{5493BB0B-C33E-9B4F-9E6B-C26F0CD1D81B}"/>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000" dirty="0">
                <a:solidFill>
                  <a:srgbClr val="0070C0"/>
                </a:solidFill>
                <a:latin typeface="华文宋体" panose="02010600040101010101" pitchFamily="2" charset="-122"/>
                <a:ea typeface="华文宋体" panose="02010600040101010101" pitchFamily="2" charset="-122"/>
              </a:rPr>
              <a:t>三、</a:t>
            </a:r>
            <a:r>
              <a:rPr lang="zh-Hans" altLang="en-US" sz="4000" dirty="0">
                <a:solidFill>
                  <a:srgbClr val="0070C0"/>
                </a:solidFill>
              </a:rPr>
              <a:t>管理用例的复杂度</a:t>
            </a:r>
            <a:endParaRPr lang="zh-CN" altLang="en-US" dirty="0"/>
          </a:p>
        </p:txBody>
      </p:sp>
    </p:spTree>
    <p:extLst>
      <p:ext uri="{BB962C8B-B14F-4D97-AF65-F5344CB8AC3E}">
        <p14:creationId xmlns:p14="http://schemas.microsoft.com/office/powerpoint/2010/main" val="189282673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Rectangle 3">
            <a:extLst>
              <a:ext uri="{FF2B5EF4-FFF2-40B4-BE49-F238E27FC236}">
                <a16:creationId xmlns:a16="http://schemas.microsoft.com/office/drawing/2014/main" id="{44816F62-3BBF-0244-8396-5D3DBD706B97}"/>
              </a:ext>
            </a:extLst>
          </p:cNvPr>
          <p:cNvSpPr>
            <a:spLocks noGrp="1" noChangeArrowheads="1"/>
          </p:cNvSpPr>
          <p:nvPr>
            <p:ph type="body" idx="1"/>
          </p:nvPr>
        </p:nvSpPr>
        <p:spPr>
          <a:xfrm>
            <a:off x="798163" y="2854384"/>
            <a:ext cx="7772400" cy="3454976"/>
          </a:xfrm>
        </p:spPr>
        <p:txBody>
          <a:bodyPr>
            <a:noAutofit/>
          </a:bodyPr>
          <a:lstStyle/>
          <a:p>
            <a:pPr eaLnBrk="1" hangingPunct="1"/>
            <a:r>
              <a:rPr lang="zh-CN" altLang="en-US" sz="2800" b="1" dirty="0"/>
              <a:t>用例图描述了参与者和系统特征之间的关系，但是它缺乏描述系统行为的细节。</a:t>
            </a:r>
          </a:p>
          <a:p>
            <a:pPr eaLnBrk="1" hangingPunct="1"/>
            <a:r>
              <a:rPr lang="zh-CN" altLang="en-US" sz="2800" b="1" dirty="0"/>
              <a:t>所以一般情况下，还会以书面文档的形式对用例进行描述，每个用例应具有一个</a:t>
            </a:r>
            <a:r>
              <a:rPr lang="zh-CN" altLang="en-US" sz="2800" b="1" dirty="0">
                <a:solidFill>
                  <a:srgbClr val="FF0000"/>
                </a:solidFill>
              </a:rPr>
              <a:t>用例描述</a:t>
            </a:r>
            <a:r>
              <a:rPr lang="zh-CN" altLang="en-US" sz="2800" b="1" dirty="0"/>
              <a:t>。</a:t>
            </a:r>
            <a:endParaRPr lang="en-US" altLang="zh-CN" sz="2800" b="1" dirty="0"/>
          </a:p>
          <a:p>
            <a:pPr eaLnBrk="1" hangingPunct="1"/>
            <a:r>
              <a:rPr lang="zh-CN" altLang="en-US" sz="2800" b="1" dirty="0"/>
              <a:t>在</a:t>
            </a:r>
            <a:r>
              <a:rPr lang="en-US" altLang="zh-CN" sz="2800" b="1" dirty="0"/>
              <a:t>UML</a:t>
            </a:r>
            <a:r>
              <a:rPr lang="zh-CN" altLang="en-US" sz="2800" b="1" dirty="0"/>
              <a:t>中对用例的描述并没有硬性规定，但一般情况下用例描述应包括以下几个方面：</a:t>
            </a:r>
          </a:p>
          <a:p>
            <a:pPr eaLnBrk="1" hangingPunct="1"/>
            <a:endParaRPr lang="en-US" altLang="zh-CN" sz="2800" b="1" dirty="0"/>
          </a:p>
        </p:txBody>
      </p:sp>
      <p:pic>
        <p:nvPicPr>
          <p:cNvPr id="46084" name="Picture 4">
            <a:extLst>
              <a:ext uri="{FF2B5EF4-FFF2-40B4-BE49-F238E27FC236}">
                <a16:creationId xmlns:a16="http://schemas.microsoft.com/office/drawing/2014/main" id="{F28F9649-8455-B94B-BCB4-8E3C520B843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4478" y="2033263"/>
            <a:ext cx="3990975" cy="466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BD455F55-60BA-DB42-899D-E6D832DC3E27}"/>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400" dirty="0">
                <a:solidFill>
                  <a:srgbClr val="0070C0"/>
                </a:solidFill>
              </a:rPr>
              <a:t>用例描述</a:t>
            </a:r>
            <a:endParaRPr lang="zh-CN" altLang="en-US" dirty="0"/>
          </a:p>
        </p:txBody>
      </p:sp>
      <p:sp>
        <p:nvSpPr>
          <p:cNvPr id="6" name="Rectangle 2">
            <a:extLst>
              <a:ext uri="{FF2B5EF4-FFF2-40B4-BE49-F238E27FC236}">
                <a16:creationId xmlns:a16="http://schemas.microsoft.com/office/drawing/2014/main" id="{8998B9F5-9B5B-9D46-B098-488BFF0C712C}"/>
              </a:ext>
            </a:extLst>
          </p:cNvPr>
          <p:cNvSpPr txBox="1">
            <a:spLocks noChangeArrowheads="1"/>
          </p:cNvSpPr>
          <p:nvPr/>
        </p:nvSpPr>
        <p:spPr>
          <a:xfrm>
            <a:off x="457200" y="1324629"/>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（一）简介</a:t>
            </a:r>
            <a:endParaRPr lang="zh-CN" altLang="en-US" sz="2800" dirty="0">
              <a:solidFill>
                <a:srgbClr val="002060"/>
              </a:solidFill>
            </a:endParaRPr>
          </a:p>
        </p:txBody>
      </p:sp>
    </p:spTree>
    <p:extLst>
      <p:ext uri="{BB962C8B-B14F-4D97-AF65-F5344CB8AC3E}">
        <p14:creationId xmlns:p14="http://schemas.microsoft.com/office/powerpoint/2010/main" val="333512200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3">
            <a:extLst>
              <a:ext uri="{FF2B5EF4-FFF2-40B4-BE49-F238E27FC236}">
                <a16:creationId xmlns:a16="http://schemas.microsoft.com/office/drawing/2014/main" id="{F3FFDBD3-83D4-1F4C-A326-2383D93D2A9C}"/>
              </a:ext>
            </a:extLst>
          </p:cNvPr>
          <p:cNvSpPr>
            <a:spLocks noGrp="1" noChangeArrowheads="1"/>
          </p:cNvSpPr>
          <p:nvPr>
            <p:ph type="body" idx="1"/>
          </p:nvPr>
        </p:nvSpPr>
        <p:spPr>
          <a:xfrm>
            <a:off x="265176" y="1424546"/>
            <a:ext cx="8758712" cy="4835525"/>
          </a:xfrm>
        </p:spPr>
        <p:txBody>
          <a:bodyPr>
            <a:noAutofit/>
          </a:bodyPr>
          <a:lstStyle/>
          <a:p>
            <a:pPr eaLnBrk="1" hangingPunct="1">
              <a:lnSpc>
                <a:spcPct val="90000"/>
              </a:lnSpc>
            </a:pPr>
            <a:r>
              <a:rPr lang="zh-CN" altLang="en-US" sz="2400" b="1" dirty="0">
                <a:solidFill>
                  <a:srgbClr val="FF0000"/>
                </a:solidFill>
              </a:rPr>
              <a:t>用例名称</a:t>
            </a:r>
          </a:p>
          <a:p>
            <a:pPr eaLnBrk="1" hangingPunct="1">
              <a:lnSpc>
                <a:spcPct val="90000"/>
              </a:lnSpc>
              <a:buFont typeface="Wingdings" pitchFamily="2" charset="2"/>
              <a:buNone/>
            </a:pPr>
            <a:r>
              <a:rPr lang="zh-CN" altLang="en-US" sz="2400" b="1" dirty="0"/>
              <a:t>    表明用例的用途，如上面示例中的“借阅图书”、“归还图书”。</a:t>
            </a:r>
          </a:p>
          <a:p>
            <a:pPr eaLnBrk="1" hangingPunct="1">
              <a:lnSpc>
                <a:spcPct val="90000"/>
              </a:lnSpc>
            </a:pPr>
            <a:r>
              <a:rPr lang="zh-CN" altLang="en-US" sz="2400" b="1" dirty="0">
                <a:solidFill>
                  <a:srgbClr val="FF0000"/>
                </a:solidFill>
              </a:rPr>
              <a:t>标识符</a:t>
            </a:r>
            <a:r>
              <a:rPr lang="en-US" altLang="zh-CN" sz="2400" b="1" dirty="0">
                <a:solidFill>
                  <a:srgbClr val="FF0000"/>
                </a:solidFill>
              </a:rPr>
              <a:t>[</a:t>
            </a:r>
            <a:r>
              <a:rPr lang="zh-CN" altLang="en-US" sz="2400" b="1" dirty="0">
                <a:solidFill>
                  <a:srgbClr val="FF0000"/>
                </a:solidFill>
              </a:rPr>
              <a:t>可选</a:t>
            </a:r>
            <a:r>
              <a:rPr lang="en-US" altLang="zh-CN" sz="2400" b="1" dirty="0">
                <a:solidFill>
                  <a:srgbClr val="FF0000"/>
                </a:solidFill>
              </a:rPr>
              <a:t>]</a:t>
            </a:r>
          </a:p>
          <a:p>
            <a:pPr eaLnBrk="1" hangingPunct="1">
              <a:lnSpc>
                <a:spcPct val="90000"/>
              </a:lnSpc>
              <a:buFont typeface="Wingdings" pitchFamily="2" charset="2"/>
              <a:buNone/>
            </a:pPr>
            <a:r>
              <a:rPr lang="en-US" altLang="zh-CN" sz="2400" b="1" dirty="0"/>
              <a:t>     </a:t>
            </a:r>
            <a:r>
              <a:rPr lang="zh-CN" altLang="en-US" sz="2400" b="1" dirty="0"/>
              <a:t>惟一标识符一个用例，如“</a:t>
            </a:r>
            <a:r>
              <a:rPr lang="en-US" altLang="zh-CN" sz="2400" b="1" dirty="0"/>
              <a:t>UC200601”</a:t>
            </a:r>
            <a:r>
              <a:rPr lang="zh-CN" altLang="en-US" sz="2400" b="1" dirty="0"/>
              <a:t>。这样就可在项目的其他元素（如类模型）中用它来引用这个用例。</a:t>
            </a:r>
            <a:r>
              <a:rPr lang="zh-CN" altLang="en-US" sz="2400" b="1" dirty="0">
                <a:solidFill>
                  <a:srgbClr val="800000"/>
                </a:solidFill>
              </a:rPr>
              <a:t>编号</a:t>
            </a:r>
          </a:p>
          <a:p>
            <a:pPr eaLnBrk="1" hangingPunct="1">
              <a:lnSpc>
                <a:spcPct val="90000"/>
              </a:lnSpc>
            </a:pPr>
            <a:r>
              <a:rPr lang="zh-CN" altLang="en-US" sz="2400" b="1" dirty="0">
                <a:solidFill>
                  <a:srgbClr val="FF0000"/>
                </a:solidFill>
              </a:rPr>
              <a:t>参与者</a:t>
            </a:r>
            <a:r>
              <a:rPr lang="en-US" altLang="zh-CN" sz="2400" b="1" dirty="0">
                <a:solidFill>
                  <a:srgbClr val="FF0000"/>
                </a:solidFill>
              </a:rPr>
              <a:t>[</a:t>
            </a:r>
            <a:r>
              <a:rPr lang="zh-CN" altLang="en-US" sz="2400" b="1" dirty="0">
                <a:solidFill>
                  <a:srgbClr val="FF0000"/>
                </a:solidFill>
              </a:rPr>
              <a:t>可选</a:t>
            </a:r>
            <a:r>
              <a:rPr lang="en-US" altLang="zh-CN" sz="2400" b="1" dirty="0">
                <a:solidFill>
                  <a:srgbClr val="FF0000"/>
                </a:solidFill>
              </a:rPr>
              <a:t>]</a:t>
            </a:r>
          </a:p>
          <a:p>
            <a:pPr eaLnBrk="1" hangingPunct="1">
              <a:lnSpc>
                <a:spcPct val="90000"/>
              </a:lnSpc>
              <a:buFont typeface="Wingdings" pitchFamily="2" charset="2"/>
              <a:buNone/>
            </a:pPr>
            <a:r>
              <a:rPr lang="en-US" altLang="zh-CN" sz="2400" b="1" dirty="0"/>
              <a:t>     </a:t>
            </a:r>
            <a:r>
              <a:rPr lang="zh-CN" altLang="en-US" sz="2400" b="1" dirty="0"/>
              <a:t>与此用例相关的参与者列表。尽管这则信息包含在用例本身当中，但在没有用例图时，它有助于增加对该用例的理解。</a:t>
            </a:r>
          </a:p>
          <a:p>
            <a:pPr eaLnBrk="1" hangingPunct="1">
              <a:lnSpc>
                <a:spcPct val="90000"/>
              </a:lnSpc>
            </a:pPr>
            <a:r>
              <a:rPr lang="zh-CN" altLang="en-US" sz="2400" b="1" dirty="0">
                <a:solidFill>
                  <a:srgbClr val="FF0000"/>
                </a:solidFill>
              </a:rPr>
              <a:t>简要说明 </a:t>
            </a:r>
          </a:p>
          <a:p>
            <a:pPr eaLnBrk="1" hangingPunct="1">
              <a:lnSpc>
                <a:spcPct val="90000"/>
              </a:lnSpc>
              <a:buFont typeface="Wingdings" pitchFamily="2" charset="2"/>
              <a:buNone/>
            </a:pPr>
            <a:r>
              <a:rPr lang="zh-CN" altLang="en-US" sz="2400" b="1" dirty="0">
                <a:solidFill>
                  <a:srgbClr val="FF0000"/>
                </a:solidFill>
              </a:rPr>
              <a:t>   </a:t>
            </a:r>
            <a:r>
              <a:rPr lang="zh-CN" altLang="en-US" sz="2400" b="1" dirty="0"/>
              <a:t>对该用例进行说明，描述用例作用。注意语言简要，使用自然语言。</a:t>
            </a:r>
          </a:p>
          <a:p>
            <a:pPr eaLnBrk="1" hangingPunct="1">
              <a:lnSpc>
                <a:spcPct val="90000"/>
              </a:lnSpc>
            </a:pPr>
            <a:endParaRPr lang="en-US" altLang="zh-CN" sz="2400" b="1" dirty="0"/>
          </a:p>
        </p:txBody>
      </p:sp>
      <p:sp>
        <p:nvSpPr>
          <p:cNvPr id="6" name="标题 1">
            <a:extLst>
              <a:ext uri="{FF2B5EF4-FFF2-40B4-BE49-F238E27FC236}">
                <a16:creationId xmlns:a16="http://schemas.microsoft.com/office/drawing/2014/main" id="{E88E0452-2D0B-8D4B-8857-5EFC09CB89FC}"/>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20689442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Effect transition="in" filter="fade">
                                      <p:cBhvr>
                                        <p:cTn id="7" dur="500"/>
                                        <p:tgtEl>
                                          <p:spTgt spid="4813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8131">
                                            <p:txEl>
                                              <p:pRg st="1" end="1"/>
                                            </p:txEl>
                                          </p:spTgt>
                                        </p:tgtEl>
                                        <p:attrNameLst>
                                          <p:attrName>style.visibility</p:attrName>
                                        </p:attrNameLst>
                                      </p:cBhvr>
                                      <p:to>
                                        <p:strVal val="visible"/>
                                      </p:to>
                                    </p:set>
                                    <p:animEffect transition="in" filter="fade">
                                      <p:cBhvr>
                                        <p:cTn id="12" dur="500"/>
                                        <p:tgtEl>
                                          <p:spTgt spid="4813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8131">
                                            <p:txEl>
                                              <p:pRg st="2" end="2"/>
                                            </p:txEl>
                                          </p:spTgt>
                                        </p:tgtEl>
                                        <p:attrNameLst>
                                          <p:attrName>style.visibility</p:attrName>
                                        </p:attrNameLst>
                                      </p:cBhvr>
                                      <p:to>
                                        <p:strVal val="visible"/>
                                      </p:to>
                                    </p:set>
                                    <p:animEffect transition="in" filter="fade">
                                      <p:cBhvr>
                                        <p:cTn id="17" dur="500"/>
                                        <p:tgtEl>
                                          <p:spTgt spid="4813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48131">
                                            <p:txEl>
                                              <p:pRg st="3" end="3"/>
                                            </p:txEl>
                                          </p:spTgt>
                                        </p:tgtEl>
                                        <p:attrNameLst>
                                          <p:attrName>style.visibility</p:attrName>
                                        </p:attrNameLst>
                                      </p:cBhvr>
                                      <p:to>
                                        <p:strVal val="visible"/>
                                      </p:to>
                                    </p:set>
                                    <p:animEffect transition="in" filter="fade">
                                      <p:cBhvr>
                                        <p:cTn id="22" dur="500"/>
                                        <p:tgtEl>
                                          <p:spTgt spid="48131">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48131">
                                            <p:txEl>
                                              <p:pRg st="4" end="4"/>
                                            </p:txEl>
                                          </p:spTgt>
                                        </p:tgtEl>
                                        <p:attrNameLst>
                                          <p:attrName>style.visibility</p:attrName>
                                        </p:attrNameLst>
                                      </p:cBhvr>
                                      <p:to>
                                        <p:strVal val="visible"/>
                                      </p:to>
                                    </p:set>
                                    <p:animEffect transition="in" filter="fade">
                                      <p:cBhvr>
                                        <p:cTn id="27" dur="500"/>
                                        <p:tgtEl>
                                          <p:spTgt spid="48131">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48131">
                                            <p:txEl>
                                              <p:pRg st="5" end="5"/>
                                            </p:txEl>
                                          </p:spTgt>
                                        </p:tgtEl>
                                        <p:attrNameLst>
                                          <p:attrName>style.visibility</p:attrName>
                                        </p:attrNameLst>
                                      </p:cBhvr>
                                      <p:to>
                                        <p:strVal val="visible"/>
                                      </p:to>
                                    </p:set>
                                    <p:animEffect transition="in" filter="fade">
                                      <p:cBhvr>
                                        <p:cTn id="32" dur="500"/>
                                        <p:tgtEl>
                                          <p:spTgt spid="48131">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48131">
                                            <p:txEl>
                                              <p:pRg st="6" end="6"/>
                                            </p:txEl>
                                          </p:spTgt>
                                        </p:tgtEl>
                                        <p:attrNameLst>
                                          <p:attrName>style.visibility</p:attrName>
                                        </p:attrNameLst>
                                      </p:cBhvr>
                                      <p:to>
                                        <p:strVal val="visible"/>
                                      </p:to>
                                    </p:set>
                                    <p:animEffect transition="in" filter="fade">
                                      <p:cBhvr>
                                        <p:cTn id="37" dur="500"/>
                                        <p:tgtEl>
                                          <p:spTgt spid="48131">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48131">
                                            <p:txEl>
                                              <p:pRg st="7" end="7"/>
                                            </p:txEl>
                                          </p:spTgt>
                                        </p:tgtEl>
                                        <p:attrNameLst>
                                          <p:attrName>style.visibility</p:attrName>
                                        </p:attrNameLst>
                                      </p:cBhvr>
                                      <p:to>
                                        <p:strVal val="visible"/>
                                      </p:to>
                                    </p:set>
                                    <p:animEffect transition="in" filter="fade">
                                      <p:cBhvr>
                                        <p:cTn id="42" dur="500"/>
                                        <p:tgtEl>
                                          <p:spTgt spid="48131">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8131"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5" name="Rectangle 3">
            <a:extLst>
              <a:ext uri="{FF2B5EF4-FFF2-40B4-BE49-F238E27FC236}">
                <a16:creationId xmlns:a16="http://schemas.microsoft.com/office/drawing/2014/main" id="{BBD05B53-474D-FC4D-B102-A151D68BB81C}"/>
              </a:ext>
            </a:extLst>
          </p:cNvPr>
          <p:cNvSpPr>
            <a:spLocks noGrp="1" noChangeArrowheads="1"/>
          </p:cNvSpPr>
          <p:nvPr>
            <p:ph type="body" idx="1"/>
          </p:nvPr>
        </p:nvSpPr>
        <p:spPr>
          <a:xfrm>
            <a:off x="228600" y="1066800"/>
            <a:ext cx="8686800" cy="5791200"/>
          </a:xfrm>
        </p:spPr>
        <p:txBody>
          <a:bodyPr>
            <a:normAutofit/>
          </a:bodyPr>
          <a:lstStyle/>
          <a:p>
            <a:pPr eaLnBrk="1" hangingPunct="1">
              <a:lnSpc>
                <a:spcPct val="80000"/>
              </a:lnSpc>
            </a:pPr>
            <a:r>
              <a:rPr lang="zh-CN" altLang="en-US" sz="2400" b="1" dirty="0">
                <a:solidFill>
                  <a:srgbClr val="FF0000"/>
                </a:solidFill>
              </a:rPr>
              <a:t>前置条件</a:t>
            </a:r>
          </a:p>
          <a:p>
            <a:pPr eaLnBrk="1" hangingPunct="1">
              <a:lnSpc>
                <a:spcPct val="80000"/>
              </a:lnSpc>
              <a:buFont typeface="Wingdings" pitchFamily="2" charset="2"/>
              <a:buNone/>
            </a:pPr>
            <a:r>
              <a:rPr lang="zh-CN" altLang="en-US" sz="2400" b="1" dirty="0"/>
              <a:t>    一个条件列表。前置条件描述了</a:t>
            </a:r>
            <a:r>
              <a:rPr lang="zh-CN" altLang="en-US" sz="2400" b="1" dirty="0">
                <a:solidFill>
                  <a:srgbClr val="00B050"/>
                </a:solidFill>
              </a:rPr>
              <a:t>用例之前系统必须满足</a:t>
            </a:r>
            <a:r>
              <a:rPr lang="zh-CN" altLang="en-US" sz="2400" b="1" dirty="0"/>
              <a:t>的条件。如果条件不满足，则用例不会被执行。</a:t>
            </a:r>
          </a:p>
          <a:p>
            <a:pPr eaLnBrk="1" hangingPunct="1">
              <a:lnSpc>
                <a:spcPct val="80000"/>
              </a:lnSpc>
              <a:buFont typeface="Wingdings" pitchFamily="2" charset="2"/>
              <a:buNone/>
            </a:pPr>
            <a:r>
              <a:rPr lang="zh-CN" altLang="en-US" sz="2400" b="1" dirty="0"/>
              <a:t>      </a:t>
            </a:r>
            <a:r>
              <a:rPr lang="zh-CN" altLang="en-US" sz="2400" b="1" dirty="0">
                <a:solidFill>
                  <a:srgbClr val="0000FF"/>
                </a:solidFill>
              </a:rPr>
              <a:t>例如：   借阅图书用例</a:t>
            </a:r>
          </a:p>
          <a:p>
            <a:pPr eaLnBrk="1" hangingPunct="1">
              <a:lnSpc>
                <a:spcPct val="80000"/>
              </a:lnSpc>
              <a:buFont typeface="Wingdings" pitchFamily="2" charset="2"/>
              <a:buNone/>
            </a:pPr>
            <a:r>
              <a:rPr lang="zh-CN" altLang="en-US" sz="2400" b="1" dirty="0">
                <a:solidFill>
                  <a:srgbClr val="0000FF"/>
                </a:solidFill>
              </a:rPr>
              <a:t>  前置条件：学生出示的借书证必须是合法的借书证。</a:t>
            </a:r>
          </a:p>
          <a:p>
            <a:pPr eaLnBrk="1" hangingPunct="1">
              <a:lnSpc>
                <a:spcPct val="80000"/>
              </a:lnSpc>
            </a:pPr>
            <a:r>
              <a:rPr lang="zh-CN" altLang="en-US" sz="2400" b="1" dirty="0">
                <a:solidFill>
                  <a:srgbClr val="FF0000"/>
                </a:solidFill>
              </a:rPr>
              <a:t>后置条件</a:t>
            </a:r>
          </a:p>
          <a:p>
            <a:pPr eaLnBrk="1" hangingPunct="1">
              <a:lnSpc>
                <a:spcPct val="80000"/>
              </a:lnSpc>
              <a:buFont typeface="Wingdings" pitchFamily="2" charset="2"/>
              <a:buNone/>
            </a:pPr>
            <a:r>
              <a:rPr lang="zh-CN" altLang="en-US" sz="2400" b="1" dirty="0"/>
              <a:t>     后置条件在用例成功完成后得到满足，它提供了系统的部分描述。用例结束后，</a:t>
            </a:r>
            <a:r>
              <a:rPr lang="zh-CN" altLang="en-US" sz="2400" b="1" dirty="0">
                <a:solidFill>
                  <a:srgbClr val="00B050"/>
                </a:solidFill>
              </a:rPr>
              <a:t>系统处于什么状态</a:t>
            </a:r>
            <a:r>
              <a:rPr lang="zh-CN" altLang="en-US" sz="2400" b="1" dirty="0"/>
              <a:t>。</a:t>
            </a:r>
          </a:p>
          <a:p>
            <a:pPr eaLnBrk="1" hangingPunct="1">
              <a:lnSpc>
                <a:spcPct val="80000"/>
              </a:lnSpc>
              <a:buFont typeface="Wingdings" pitchFamily="2" charset="2"/>
              <a:buNone/>
            </a:pPr>
            <a:r>
              <a:rPr lang="zh-CN" altLang="en-US" sz="2400" b="1" dirty="0">
                <a:solidFill>
                  <a:srgbClr val="800000"/>
                </a:solidFill>
              </a:rPr>
              <a:t>    </a:t>
            </a:r>
            <a:r>
              <a:rPr lang="zh-CN" altLang="en-US" sz="2400" b="1" dirty="0">
                <a:solidFill>
                  <a:srgbClr val="0000FF"/>
                </a:solidFill>
              </a:rPr>
              <a:t>例如：借阅图书用例</a:t>
            </a:r>
          </a:p>
          <a:p>
            <a:pPr eaLnBrk="1" hangingPunct="1">
              <a:lnSpc>
                <a:spcPct val="80000"/>
              </a:lnSpc>
              <a:buFont typeface="Wingdings" pitchFamily="2" charset="2"/>
              <a:buNone/>
            </a:pPr>
            <a:r>
              <a:rPr lang="zh-CN" altLang="en-US" sz="2400" b="1" dirty="0">
                <a:solidFill>
                  <a:srgbClr val="0000FF"/>
                </a:solidFill>
              </a:rPr>
              <a:t>   后置条件：借书成功，则返回该学生借阅信息；借书失败，则返回失败的原因。</a:t>
            </a:r>
          </a:p>
          <a:p>
            <a:pPr eaLnBrk="1" hangingPunct="1">
              <a:lnSpc>
                <a:spcPct val="80000"/>
              </a:lnSpc>
            </a:pPr>
            <a:r>
              <a:rPr lang="zh-CN" altLang="en-US" sz="2400" b="1" dirty="0">
                <a:solidFill>
                  <a:srgbClr val="FF0000"/>
                </a:solidFill>
              </a:rPr>
              <a:t>扩展点</a:t>
            </a:r>
          </a:p>
          <a:p>
            <a:pPr eaLnBrk="1" hangingPunct="1">
              <a:lnSpc>
                <a:spcPct val="80000"/>
              </a:lnSpc>
              <a:buFont typeface="Wingdings" pitchFamily="2" charset="2"/>
              <a:buNone/>
            </a:pPr>
            <a:r>
              <a:rPr lang="zh-CN" altLang="en-US" sz="2400" b="1" dirty="0">
                <a:solidFill>
                  <a:srgbClr val="FF0000"/>
                </a:solidFill>
              </a:rPr>
              <a:t>    </a:t>
            </a:r>
            <a:r>
              <a:rPr lang="zh-CN" altLang="en-US" sz="2400" b="1" dirty="0"/>
              <a:t>如果包括扩展用例，则写出扩展用例在什么情况下使用。应该在编写事件流的同时编写。</a:t>
            </a:r>
          </a:p>
          <a:p>
            <a:pPr eaLnBrk="1" hangingPunct="1">
              <a:lnSpc>
                <a:spcPct val="80000"/>
              </a:lnSpc>
              <a:buFont typeface="Wingdings" pitchFamily="2" charset="2"/>
              <a:buNone/>
            </a:pPr>
            <a:endParaRPr lang="zh-CN" altLang="en-US" sz="2400" b="1" dirty="0"/>
          </a:p>
          <a:p>
            <a:pPr eaLnBrk="1" hangingPunct="1">
              <a:lnSpc>
                <a:spcPct val="80000"/>
              </a:lnSpc>
              <a:buFont typeface="Wingdings" pitchFamily="2" charset="2"/>
              <a:buNone/>
            </a:pPr>
            <a:endParaRPr lang="zh-CN" altLang="en-US" sz="2100" b="1" dirty="0">
              <a:solidFill>
                <a:srgbClr val="800000"/>
              </a:solidFill>
            </a:endParaRPr>
          </a:p>
          <a:p>
            <a:pPr eaLnBrk="1" hangingPunct="1">
              <a:lnSpc>
                <a:spcPct val="80000"/>
              </a:lnSpc>
            </a:pPr>
            <a:endParaRPr lang="en-US" altLang="zh-CN" sz="2100" dirty="0"/>
          </a:p>
        </p:txBody>
      </p:sp>
      <p:sp>
        <p:nvSpPr>
          <p:cNvPr id="6" name="标题 1">
            <a:extLst>
              <a:ext uri="{FF2B5EF4-FFF2-40B4-BE49-F238E27FC236}">
                <a16:creationId xmlns:a16="http://schemas.microsoft.com/office/drawing/2014/main" id="{C3221DEB-5AD4-B54E-A609-A68E3DBE3FFB}"/>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25577164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9155">
                                            <p:txEl>
                                              <p:pRg st="0" end="0"/>
                                            </p:txEl>
                                          </p:spTgt>
                                        </p:tgtEl>
                                        <p:attrNameLst>
                                          <p:attrName>style.visibility</p:attrName>
                                        </p:attrNameLst>
                                      </p:cBhvr>
                                      <p:to>
                                        <p:strVal val="visible"/>
                                      </p:to>
                                    </p:set>
                                    <p:animEffect transition="in" filter="fade">
                                      <p:cBhvr>
                                        <p:cTn id="7" dur="500"/>
                                        <p:tgtEl>
                                          <p:spTgt spid="49155">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49155">
                                            <p:txEl>
                                              <p:pRg st="1" end="1"/>
                                            </p:txEl>
                                          </p:spTgt>
                                        </p:tgtEl>
                                        <p:attrNameLst>
                                          <p:attrName>style.visibility</p:attrName>
                                        </p:attrNameLst>
                                      </p:cBhvr>
                                      <p:to>
                                        <p:strVal val="visible"/>
                                      </p:to>
                                    </p:set>
                                    <p:animEffect transition="in" filter="fade">
                                      <p:cBhvr>
                                        <p:cTn id="11" dur="500"/>
                                        <p:tgtEl>
                                          <p:spTgt spid="49155">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49155">
                                            <p:txEl>
                                              <p:pRg st="2" end="2"/>
                                            </p:txEl>
                                          </p:spTgt>
                                        </p:tgtEl>
                                        <p:attrNameLst>
                                          <p:attrName>style.visibility</p:attrName>
                                        </p:attrNameLst>
                                      </p:cBhvr>
                                      <p:to>
                                        <p:strVal val="visible"/>
                                      </p:to>
                                    </p:set>
                                    <p:animEffect transition="in" filter="fade">
                                      <p:cBhvr>
                                        <p:cTn id="15" dur="500"/>
                                        <p:tgtEl>
                                          <p:spTgt spid="49155">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49155">
                                            <p:txEl>
                                              <p:pRg st="3" end="3"/>
                                            </p:txEl>
                                          </p:spTgt>
                                        </p:tgtEl>
                                        <p:attrNameLst>
                                          <p:attrName>style.visibility</p:attrName>
                                        </p:attrNameLst>
                                      </p:cBhvr>
                                      <p:to>
                                        <p:strVal val="visible"/>
                                      </p:to>
                                    </p:set>
                                    <p:animEffect transition="in" filter="fade">
                                      <p:cBhvr>
                                        <p:cTn id="19" dur="500"/>
                                        <p:tgtEl>
                                          <p:spTgt spid="49155">
                                            <p:txEl>
                                              <p:pRg st="3" end="3"/>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49155">
                                            <p:txEl>
                                              <p:pRg st="4" end="4"/>
                                            </p:txEl>
                                          </p:spTgt>
                                        </p:tgtEl>
                                        <p:attrNameLst>
                                          <p:attrName>style.visibility</p:attrName>
                                        </p:attrNameLst>
                                      </p:cBhvr>
                                      <p:to>
                                        <p:strVal val="visible"/>
                                      </p:to>
                                    </p:set>
                                    <p:animEffect transition="in" filter="fade">
                                      <p:cBhvr>
                                        <p:cTn id="24" dur="500"/>
                                        <p:tgtEl>
                                          <p:spTgt spid="49155">
                                            <p:txEl>
                                              <p:pRg st="4" end="4"/>
                                            </p:txEl>
                                          </p:spTgt>
                                        </p:tgtEl>
                                      </p:cBhvr>
                                    </p:animEffect>
                                  </p:childTnLst>
                                </p:cTn>
                              </p:par>
                            </p:childTnLst>
                          </p:cTn>
                        </p:par>
                        <p:par>
                          <p:cTn id="25" fill="hold">
                            <p:stCondLst>
                              <p:cond delay="500"/>
                            </p:stCondLst>
                            <p:childTnLst>
                              <p:par>
                                <p:cTn id="26" presetID="10" presetClass="entr" presetSubtype="0" fill="hold" grpId="0" nodeType="afterEffect">
                                  <p:stCondLst>
                                    <p:cond delay="0"/>
                                  </p:stCondLst>
                                  <p:childTnLst>
                                    <p:set>
                                      <p:cBhvr>
                                        <p:cTn id="27" dur="1" fill="hold">
                                          <p:stCondLst>
                                            <p:cond delay="0"/>
                                          </p:stCondLst>
                                        </p:cTn>
                                        <p:tgtEl>
                                          <p:spTgt spid="49155">
                                            <p:txEl>
                                              <p:pRg st="5" end="5"/>
                                            </p:txEl>
                                          </p:spTgt>
                                        </p:tgtEl>
                                        <p:attrNameLst>
                                          <p:attrName>style.visibility</p:attrName>
                                        </p:attrNameLst>
                                      </p:cBhvr>
                                      <p:to>
                                        <p:strVal val="visible"/>
                                      </p:to>
                                    </p:set>
                                    <p:animEffect transition="in" filter="fade">
                                      <p:cBhvr>
                                        <p:cTn id="28" dur="500"/>
                                        <p:tgtEl>
                                          <p:spTgt spid="49155">
                                            <p:txEl>
                                              <p:pRg st="5" end="5"/>
                                            </p:txEl>
                                          </p:spTgt>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49155">
                                            <p:txEl>
                                              <p:pRg st="6" end="6"/>
                                            </p:txEl>
                                          </p:spTgt>
                                        </p:tgtEl>
                                        <p:attrNameLst>
                                          <p:attrName>style.visibility</p:attrName>
                                        </p:attrNameLst>
                                      </p:cBhvr>
                                      <p:to>
                                        <p:strVal val="visible"/>
                                      </p:to>
                                    </p:set>
                                    <p:animEffect transition="in" filter="fade">
                                      <p:cBhvr>
                                        <p:cTn id="32" dur="500"/>
                                        <p:tgtEl>
                                          <p:spTgt spid="49155">
                                            <p:txEl>
                                              <p:pRg st="6" end="6"/>
                                            </p:txEl>
                                          </p:spTgt>
                                        </p:tgtEl>
                                      </p:cBhvr>
                                    </p:animEffect>
                                  </p:childTnLst>
                                </p:cTn>
                              </p:par>
                            </p:childTnLst>
                          </p:cTn>
                        </p:par>
                        <p:par>
                          <p:cTn id="33" fill="hold">
                            <p:stCondLst>
                              <p:cond delay="1500"/>
                            </p:stCondLst>
                            <p:childTnLst>
                              <p:par>
                                <p:cTn id="34" presetID="10" presetClass="entr" presetSubtype="0" fill="hold" grpId="0" nodeType="afterEffect">
                                  <p:stCondLst>
                                    <p:cond delay="0"/>
                                  </p:stCondLst>
                                  <p:childTnLst>
                                    <p:set>
                                      <p:cBhvr>
                                        <p:cTn id="35" dur="1" fill="hold">
                                          <p:stCondLst>
                                            <p:cond delay="0"/>
                                          </p:stCondLst>
                                        </p:cTn>
                                        <p:tgtEl>
                                          <p:spTgt spid="49155">
                                            <p:txEl>
                                              <p:pRg st="7" end="7"/>
                                            </p:txEl>
                                          </p:spTgt>
                                        </p:tgtEl>
                                        <p:attrNameLst>
                                          <p:attrName>style.visibility</p:attrName>
                                        </p:attrNameLst>
                                      </p:cBhvr>
                                      <p:to>
                                        <p:strVal val="visible"/>
                                      </p:to>
                                    </p:set>
                                    <p:animEffect transition="in" filter="fade">
                                      <p:cBhvr>
                                        <p:cTn id="36" dur="500"/>
                                        <p:tgtEl>
                                          <p:spTgt spid="49155">
                                            <p:txEl>
                                              <p:pRg st="7" end="7"/>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49155">
                                            <p:txEl>
                                              <p:pRg st="8" end="8"/>
                                            </p:txEl>
                                          </p:spTgt>
                                        </p:tgtEl>
                                        <p:attrNameLst>
                                          <p:attrName>style.visibility</p:attrName>
                                        </p:attrNameLst>
                                      </p:cBhvr>
                                      <p:to>
                                        <p:strVal val="visible"/>
                                      </p:to>
                                    </p:set>
                                    <p:animEffect transition="in" filter="fade">
                                      <p:cBhvr>
                                        <p:cTn id="41" dur="500"/>
                                        <p:tgtEl>
                                          <p:spTgt spid="49155">
                                            <p:txEl>
                                              <p:pRg st="8" end="8"/>
                                            </p:txEl>
                                          </p:spTgt>
                                        </p:tgtEl>
                                      </p:cBhvr>
                                    </p:animEffect>
                                  </p:childTnLst>
                                </p:cTn>
                              </p:par>
                            </p:childTnLst>
                          </p:cTn>
                        </p:par>
                        <p:par>
                          <p:cTn id="42" fill="hold">
                            <p:stCondLst>
                              <p:cond delay="500"/>
                            </p:stCondLst>
                            <p:childTnLst>
                              <p:par>
                                <p:cTn id="43" presetID="10" presetClass="entr" presetSubtype="0" fill="hold" grpId="0" nodeType="afterEffect">
                                  <p:stCondLst>
                                    <p:cond delay="0"/>
                                  </p:stCondLst>
                                  <p:childTnLst>
                                    <p:set>
                                      <p:cBhvr>
                                        <p:cTn id="44" dur="1" fill="hold">
                                          <p:stCondLst>
                                            <p:cond delay="0"/>
                                          </p:stCondLst>
                                        </p:cTn>
                                        <p:tgtEl>
                                          <p:spTgt spid="49155">
                                            <p:txEl>
                                              <p:pRg st="9" end="9"/>
                                            </p:txEl>
                                          </p:spTgt>
                                        </p:tgtEl>
                                        <p:attrNameLst>
                                          <p:attrName>style.visibility</p:attrName>
                                        </p:attrNameLst>
                                      </p:cBhvr>
                                      <p:to>
                                        <p:strVal val="visible"/>
                                      </p:to>
                                    </p:set>
                                    <p:animEffect transition="in" filter="fade">
                                      <p:cBhvr>
                                        <p:cTn id="45" dur="500"/>
                                        <p:tgtEl>
                                          <p:spTgt spid="49155">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9155" grpId="0" uiExpand="1"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Rectangle 3">
            <a:extLst>
              <a:ext uri="{FF2B5EF4-FFF2-40B4-BE49-F238E27FC236}">
                <a16:creationId xmlns:a16="http://schemas.microsoft.com/office/drawing/2014/main" id="{17AB7944-A6AF-C34A-ACF7-0D5E347FD707}"/>
              </a:ext>
            </a:extLst>
          </p:cNvPr>
          <p:cNvSpPr>
            <a:spLocks noGrp="1" noChangeArrowheads="1"/>
          </p:cNvSpPr>
          <p:nvPr>
            <p:ph type="body" idx="1"/>
          </p:nvPr>
        </p:nvSpPr>
        <p:spPr>
          <a:xfrm>
            <a:off x="457200" y="1295400"/>
            <a:ext cx="8229600" cy="4835525"/>
          </a:xfrm>
        </p:spPr>
        <p:txBody>
          <a:bodyPr>
            <a:normAutofit/>
          </a:bodyPr>
          <a:lstStyle/>
          <a:p>
            <a:pPr eaLnBrk="1" hangingPunct="1"/>
            <a:r>
              <a:rPr lang="zh-CN" altLang="en-US" sz="2800" b="1" dirty="0">
                <a:solidFill>
                  <a:srgbClr val="FF0000"/>
                </a:solidFill>
              </a:rPr>
              <a:t>基本事件流</a:t>
            </a:r>
          </a:p>
          <a:p>
            <a:pPr eaLnBrk="1" hangingPunct="1">
              <a:buFont typeface="Wingdings" pitchFamily="2" charset="2"/>
              <a:buNone/>
            </a:pPr>
            <a:r>
              <a:rPr lang="zh-CN" altLang="en-US" sz="2800" b="1" dirty="0">
                <a:solidFill>
                  <a:srgbClr val="FF0000"/>
                </a:solidFill>
              </a:rPr>
              <a:t>   </a:t>
            </a:r>
            <a:r>
              <a:rPr lang="zh-CN" altLang="en-US" sz="2800" b="1" dirty="0"/>
              <a:t>描述当</a:t>
            </a:r>
            <a:r>
              <a:rPr lang="zh-CN" altLang="en-US" sz="2800" b="1" dirty="0">
                <a:solidFill>
                  <a:srgbClr val="00B050"/>
                </a:solidFill>
              </a:rPr>
              <a:t>各项工作</a:t>
            </a:r>
            <a:r>
              <a:rPr lang="zh-CN" altLang="en-US" sz="2800" b="1" dirty="0"/>
              <a:t>都</a:t>
            </a:r>
            <a:r>
              <a:rPr lang="zh-CN" altLang="en-US" sz="2800" b="1" dirty="0">
                <a:solidFill>
                  <a:srgbClr val="00B0F0"/>
                </a:solidFill>
              </a:rPr>
              <a:t>正常</a:t>
            </a:r>
            <a:r>
              <a:rPr lang="zh-CN" altLang="en-US" sz="2800" b="1" dirty="0"/>
              <a:t>进行时用例的</a:t>
            </a:r>
            <a:r>
              <a:rPr lang="zh-CN" altLang="en-US" sz="2800" b="1" dirty="0">
                <a:solidFill>
                  <a:srgbClr val="00B050"/>
                </a:solidFill>
              </a:rPr>
              <a:t>工作方式</a:t>
            </a:r>
            <a:r>
              <a:rPr lang="zh-CN" altLang="en-US" sz="2800" b="1" dirty="0"/>
              <a:t>。</a:t>
            </a:r>
          </a:p>
          <a:p>
            <a:pPr eaLnBrk="1" hangingPunct="1">
              <a:buFont typeface="Wingdings" pitchFamily="2" charset="2"/>
              <a:buNone/>
            </a:pPr>
            <a:r>
              <a:rPr lang="zh-CN" altLang="en-US" sz="2800" b="1" dirty="0"/>
              <a:t>   事件流描述了用户和执行用例之间</a:t>
            </a:r>
            <a:r>
              <a:rPr lang="zh-CN" altLang="en-US" sz="2800" b="1" dirty="0">
                <a:solidFill>
                  <a:srgbClr val="00B050"/>
                </a:solidFill>
              </a:rPr>
              <a:t>交互的每一步</a:t>
            </a:r>
            <a:r>
              <a:rPr lang="zh-CN" altLang="en-US" sz="2800" b="1" dirty="0"/>
              <a:t>。</a:t>
            </a:r>
          </a:p>
          <a:p>
            <a:pPr eaLnBrk="1" hangingPunct="1">
              <a:buFont typeface="Wingdings" pitchFamily="2" charset="2"/>
              <a:buNone/>
            </a:pPr>
            <a:r>
              <a:rPr lang="zh-CN" altLang="en-US" sz="2800" b="1" dirty="0"/>
              <a:t>   事件流是将个别用例进行合适的细化任务。</a:t>
            </a:r>
          </a:p>
          <a:p>
            <a:pPr eaLnBrk="1" hangingPunct="1">
              <a:buFont typeface="Wingdings" pitchFamily="2" charset="2"/>
              <a:buNone/>
            </a:pPr>
            <a:r>
              <a:rPr lang="zh-CN" altLang="en-US" sz="2800" b="1" dirty="0">
                <a:solidFill>
                  <a:srgbClr val="0000FF"/>
                </a:solidFill>
              </a:rPr>
              <a:t>   可以发现原始用例图遗漏的内容。</a:t>
            </a:r>
          </a:p>
          <a:p>
            <a:pPr eaLnBrk="1" hangingPunct="1"/>
            <a:r>
              <a:rPr lang="zh-CN" altLang="en-US" sz="2800" b="1" dirty="0">
                <a:solidFill>
                  <a:srgbClr val="FF0000"/>
                </a:solidFill>
              </a:rPr>
              <a:t>其它事件流（扩展事件流，错误事件流）</a:t>
            </a:r>
          </a:p>
          <a:p>
            <a:pPr eaLnBrk="1" hangingPunct="1">
              <a:buFont typeface="Wingdings" pitchFamily="2" charset="2"/>
              <a:buNone/>
            </a:pPr>
            <a:r>
              <a:rPr lang="zh-CN" altLang="en-US" sz="2800" dirty="0"/>
              <a:t>   </a:t>
            </a:r>
            <a:r>
              <a:rPr lang="zh-CN" altLang="en-US" sz="2800" b="1" dirty="0"/>
              <a:t>在变更工作方式、出现异常或发生错误的情况下所遵循的步骤。</a:t>
            </a:r>
          </a:p>
        </p:txBody>
      </p:sp>
      <p:sp>
        <p:nvSpPr>
          <p:cNvPr id="6" name="标题 1">
            <a:extLst>
              <a:ext uri="{FF2B5EF4-FFF2-40B4-BE49-F238E27FC236}">
                <a16:creationId xmlns:a16="http://schemas.microsoft.com/office/drawing/2014/main" id="{FE003B92-96F3-9F4C-978C-261434BF86EC}"/>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2613051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Effect transition="in" filter="fade">
                                      <p:cBhvr>
                                        <p:cTn id="7" dur="500"/>
                                        <p:tgtEl>
                                          <p:spTgt spid="50179">
                                            <p:txEl>
                                              <p:pRg st="0" end="0"/>
                                            </p:txEl>
                                          </p:spTgt>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50179">
                                            <p:txEl>
                                              <p:pRg st="1" end="1"/>
                                            </p:txEl>
                                          </p:spTgt>
                                        </p:tgtEl>
                                        <p:attrNameLst>
                                          <p:attrName>style.visibility</p:attrName>
                                        </p:attrNameLst>
                                      </p:cBhvr>
                                      <p:to>
                                        <p:strVal val="visible"/>
                                      </p:to>
                                    </p:set>
                                    <p:animEffect transition="in" filter="fade">
                                      <p:cBhvr>
                                        <p:cTn id="11" dur="500"/>
                                        <p:tgtEl>
                                          <p:spTgt spid="50179">
                                            <p:txEl>
                                              <p:pRg st="1" end="1"/>
                                            </p:txEl>
                                          </p:spTgt>
                                        </p:tgtEl>
                                      </p:cBhvr>
                                    </p:animEffect>
                                  </p:childTnLst>
                                </p:cTn>
                              </p:par>
                            </p:childTnLst>
                          </p:cTn>
                        </p:par>
                        <p:par>
                          <p:cTn id="12" fill="hold">
                            <p:stCondLst>
                              <p:cond delay="1000"/>
                            </p:stCondLst>
                            <p:childTnLst>
                              <p:par>
                                <p:cTn id="13" presetID="10" presetClass="entr" presetSubtype="0" fill="hold" grpId="0" nodeType="afterEffect">
                                  <p:stCondLst>
                                    <p:cond delay="0"/>
                                  </p:stCondLst>
                                  <p:childTnLst>
                                    <p:set>
                                      <p:cBhvr>
                                        <p:cTn id="14" dur="1" fill="hold">
                                          <p:stCondLst>
                                            <p:cond delay="0"/>
                                          </p:stCondLst>
                                        </p:cTn>
                                        <p:tgtEl>
                                          <p:spTgt spid="50179">
                                            <p:txEl>
                                              <p:pRg st="2" end="2"/>
                                            </p:txEl>
                                          </p:spTgt>
                                        </p:tgtEl>
                                        <p:attrNameLst>
                                          <p:attrName>style.visibility</p:attrName>
                                        </p:attrNameLst>
                                      </p:cBhvr>
                                      <p:to>
                                        <p:strVal val="visible"/>
                                      </p:to>
                                    </p:set>
                                    <p:animEffect transition="in" filter="fade">
                                      <p:cBhvr>
                                        <p:cTn id="15" dur="500"/>
                                        <p:tgtEl>
                                          <p:spTgt spid="50179">
                                            <p:txEl>
                                              <p:pRg st="2" end="2"/>
                                            </p:txEl>
                                          </p:spTgt>
                                        </p:tgtEl>
                                      </p:cBhvr>
                                    </p:animEffect>
                                  </p:childTnLst>
                                </p:cTn>
                              </p:par>
                            </p:childTnLst>
                          </p:cTn>
                        </p:par>
                        <p:par>
                          <p:cTn id="16" fill="hold">
                            <p:stCondLst>
                              <p:cond delay="1500"/>
                            </p:stCondLst>
                            <p:childTnLst>
                              <p:par>
                                <p:cTn id="17" presetID="10" presetClass="entr" presetSubtype="0" fill="hold" grpId="0" nodeType="after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animEffect transition="in" filter="fade">
                                      <p:cBhvr>
                                        <p:cTn id="19" dur="500"/>
                                        <p:tgtEl>
                                          <p:spTgt spid="50179">
                                            <p:txEl>
                                              <p:pRg st="3" end="3"/>
                                            </p:txEl>
                                          </p:spTgt>
                                        </p:tgtEl>
                                      </p:cBhvr>
                                    </p:animEffect>
                                  </p:childTnLst>
                                </p:cTn>
                              </p:par>
                            </p:childTnLst>
                          </p:cTn>
                        </p:par>
                        <p:par>
                          <p:cTn id="20" fill="hold">
                            <p:stCondLst>
                              <p:cond delay="2000"/>
                            </p:stCondLst>
                            <p:childTnLst>
                              <p:par>
                                <p:cTn id="21" presetID="10" presetClass="entr" presetSubtype="0" fill="hold" grpId="0" nodeType="afterEffect">
                                  <p:stCondLst>
                                    <p:cond delay="0"/>
                                  </p:stCondLst>
                                  <p:childTnLst>
                                    <p:set>
                                      <p:cBhvr>
                                        <p:cTn id="22" dur="1" fill="hold">
                                          <p:stCondLst>
                                            <p:cond delay="0"/>
                                          </p:stCondLst>
                                        </p:cTn>
                                        <p:tgtEl>
                                          <p:spTgt spid="50179">
                                            <p:txEl>
                                              <p:pRg st="4" end="4"/>
                                            </p:txEl>
                                          </p:spTgt>
                                        </p:tgtEl>
                                        <p:attrNameLst>
                                          <p:attrName>style.visibility</p:attrName>
                                        </p:attrNameLst>
                                      </p:cBhvr>
                                      <p:to>
                                        <p:strVal val="visible"/>
                                      </p:to>
                                    </p:set>
                                    <p:animEffect transition="in" filter="fade">
                                      <p:cBhvr>
                                        <p:cTn id="23" dur="500"/>
                                        <p:tgtEl>
                                          <p:spTgt spid="5017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50179">
                                            <p:txEl>
                                              <p:pRg st="5" end="5"/>
                                            </p:txEl>
                                          </p:spTgt>
                                        </p:tgtEl>
                                        <p:attrNameLst>
                                          <p:attrName>style.visibility</p:attrName>
                                        </p:attrNameLst>
                                      </p:cBhvr>
                                      <p:to>
                                        <p:strVal val="visible"/>
                                      </p:to>
                                    </p:set>
                                    <p:animEffect transition="in" filter="fade">
                                      <p:cBhvr>
                                        <p:cTn id="28" dur="500"/>
                                        <p:tgtEl>
                                          <p:spTgt spid="50179">
                                            <p:txEl>
                                              <p:pRg st="5" end="5"/>
                                            </p:txEl>
                                          </p:spTgt>
                                        </p:tgtEl>
                                      </p:cBhvr>
                                    </p:animEffect>
                                  </p:childTnLst>
                                </p:cTn>
                              </p:par>
                            </p:childTnLst>
                          </p:cTn>
                        </p:par>
                        <p:par>
                          <p:cTn id="29" fill="hold">
                            <p:stCondLst>
                              <p:cond delay="500"/>
                            </p:stCondLst>
                            <p:childTnLst>
                              <p:par>
                                <p:cTn id="30" presetID="10" presetClass="entr" presetSubtype="0" fill="hold" grpId="0" nodeType="afterEffect">
                                  <p:stCondLst>
                                    <p:cond delay="0"/>
                                  </p:stCondLst>
                                  <p:childTnLst>
                                    <p:set>
                                      <p:cBhvr>
                                        <p:cTn id="31" dur="1" fill="hold">
                                          <p:stCondLst>
                                            <p:cond delay="0"/>
                                          </p:stCondLst>
                                        </p:cTn>
                                        <p:tgtEl>
                                          <p:spTgt spid="50179">
                                            <p:txEl>
                                              <p:pRg st="6" end="6"/>
                                            </p:txEl>
                                          </p:spTgt>
                                        </p:tgtEl>
                                        <p:attrNameLst>
                                          <p:attrName>style.visibility</p:attrName>
                                        </p:attrNameLst>
                                      </p:cBhvr>
                                      <p:to>
                                        <p:strVal val="visible"/>
                                      </p:to>
                                    </p:set>
                                    <p:animEffect transition="in" filter="fade">
                                      <p:cBhvr>
                                        <p:cTn id="32" dur="500"/>
                                        <p:tgtEl>
                                          <p:spTgt spid="501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uiExpand="1"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3">
            <a:extLst>
              <a:ext uri="{FF2B5EF4-FFF2-40B4-BE49-F238E27FC236}">
                <a16:creationId xmlns:a16="http://schemas.microsoft.com/office/drawing/2014/main" id="{C9BD2A12-10C3-FB48-80C1-7968E25E3A93}"/>
              </a:ext>
            </a:extLst>
          </p:cNvPr>
          <p:cNvSpPr>
            <a:spLocks noGrp="1" noChangeArrowheads="1"/>
          </p:cNvSpPr>
          <p:nvPr>
            <p:ph type="body" idx="1"/>
          </p:nvPr>
        </p:nvSpPr>
        <p:spPr>
          <a:xfrm>
            <a:off x="333213" y="1273444"/>
            <a:ext cx="8229600" cy="5334000"/>
          </a:xfrm>
        </p:spPr>
        <p:txBody>
          <a:bodyPr/>
          <a:lstStyle/>
          <a:p>
            <a:pPr eaLnBrk="1" hangingPunct="1"/>
            <a:r>
              <a:rPr lang="en-US" altLang="zh-CN" sz="2600" b="1" dirty="0">
                <a:solidFill>
                  <a:srgbClr val="000099"/>
                </a:solidFill>
              </a:rPr>
              <a:t> </a:t>
            </a:r>
            <a:r>
              <a:rPr lang="zh-CN" altLang="en-US" sz="2600" b="1" dirty="0">
                <a:solidFill>
                  <a:srgbClr val="000099"/>
                </a:solidFill>
              </a:rPr>
              <a:t>用例描述（用例规约）基本上是用文本方式来表述的。</a:t>
            </a:r>
          </a:p>
          <a:p>
            <a:pPr eaLnBrk="1" hangingPunct="1"/>
            <a:r>
              <a:rPr lang="zh-CN" altLang="en-US" sz="2600" b="1" dirty="0"/>
              <a:t>为了更加清晰地描述事件流，也可以选择使用</a:t>
            </a:r>
            <a:r>
              <a:rPr lang="zh-CN" altLang="en-US" sz="2600" b="1" dirty="0">
                <a:solidFill>
                  <a:srgbClr val="FF0000"/>
                </a:solidFill>
              </a:rPr>
              <a:t>状态图、活动图或顺序图</a:t>
            </a:r>
            <a:r>
              <a:rPr lang="zh-CN" altLang="en-US" sz="2600" b="1" dirty="0"/>
              <a:t>来辅助说明。只要有助于表达的简洁明了，就可以在用例中任意粘贴用户界面和流程的图形化显示方式，或是</a:t>
            </a:r>
            <a:r>
              <a:rPr lang="zh-CN" altLang="en-US" sz="2800" b="1" dirty="0"/>
              <a:t>其他</a:t>
            </a:r>
            <a:r>
              <a:rPr lang="zh-CN" altLang="en-US" sz="2600" b="1" dirty="0"/>
              <a:t>图形。</a:t>
            </a:r>
          </a:p>
          <a:p>
            <a:pPr eaLnBrk="1" hangingPunct="1"/>
            <a:endParaRPr lang="zh-CN" altLang="en-US" sz="2600" b="1" dirty="0"/>
          </a:p>
          <a:p>
            <a:pPr lvl="1"/>
            <a:r>
              <a:rPr lang="zh-CN" altLang="en-US" sz="2400" b="1" dirty="0">
                <a:solidFill>
                  <a:srgbClr val="003300"/>
                </a:solidFill>
              </a:rPr>
              <a:t>如活动图有助于描述复杂的决策流程</a:t>
            </a:r>
            <a:r>
              <a:rPr lang="en-US" altLang="zh-CN" sz="2400" b="1" dirty="0">
                <a:solidFill>
                  <a:srgbClr val="003300"/>
                </a:solidFill>
              </a:rPr>
              <a:t>;</a:t>
            </a:r>
          </a:p>
          <a:p>
            <a:pPr lvl="1"/>
            <a:r>
              <a:rPr lang="zh-CN" altLang="en-US" sz="2400" b="1" dirty="0">
                <a:solidFill>
                  <a:srgbClr val="003300"/>
                </a:solidFill>
              </a:rPr>
              <a:t>状态转移图有助于描述与状态相关的系统行为</a:t>
            </a:r>
            <a:endParaRPr lang="en-US" altLang="zh-CN" sz="2400" b="1" dirty="0">
              <a:solidFill>
                <a:srgbClr val="003300"/>
              </a:solidFill>
            </a:endParaRPr>
          </a:p>
          <a:p>
            <a:pPr lvl="1"/>
            <a:r>
              <a:rPr lang="zh-CN" altLang="en-US" sz="2400" b="1" dirty="0">
                <a:solidFill>
                  <a:srgbClr val="003300"/>
                </a:solidFill>
              </a:rPr>
              <a:t>顺序图适合于描述基于时间顺序的消息传递</a:t>
            </a:r>
            <a:r>
              <a:rPr lang="zh-CN" altLang="en-US" sz="2400" dirty="0">
                <a:solidFill>
                  <a:srgbClr val="003300"/>
                </a:solidFill>
              </a:rPr>
              <a:t>。 </a:t>
            </a:r>
          </a:p>
        </p:txBody>
      </p:sp>
      <p:sp>
        <p:nvSpPr>
          <p:cNvPr id="3" name="标题 1">
            <a:extLst>
              <a:ext uri="{FF2B5EF4-FFF2-40B4-BE49-F238E27FC236}">
                <a16:creationId xmlns:a16="http://schemas.microsoft.com/office/drawing/2014/main" id="{1F4BD03C-4C3C-6141-BC30-90ECBD339F1C}"/>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13649410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7" name="Rectangle 3">
            <a:extLst>
              <a:ext uri="{FF2B5EF4-FFF2-40B4-BE49-F238E27FC236}">
                <a16:creationId xmlns:a16="http://schemas.microsoft.com/office/drawing/2014/main" id="{8C9736A9-CDCE-3E4E-9023-A1779FA445CE}"/>
              </a:ext>
            </a:extLst>
          </p:cNvPr>
          <p:cNvSpPr>
            <a:spLocks noGrp="1" noChangeArrowheads="1"/>
          </p:cNvSpPr>
          <p:nvPr>
            <p:ph type="body" idx="1"/>
          </p:nvPr>
        </p:nvSpPr>
        <p:spPr>
          <a:xfrm>
            <a:off x="609600" y="1130745"/>
            <a:ext cx="8424155" cy="4570379"/>
          </a:xfrm>
        </p:spPr>
        <p:txBody>
          <a:bodyPr/>
          <a:lstStyle/>
          <a:p>
            <a:pPr eaLnBrk="1" hangingPunct="1"/>
            <a:r>
              <a:rPr lang="zh-CN" altLang="en-US" sz="2800" b="1" dirty="0">
                <a:solidFill>
                  <a:srgbClr val="FF0000"/>
                </a:solidFill>
              </a:rPr>
              <a:t>用例方法的基本思想</a:t>
            </a:r>
          </a:p>
          <a:p>
            <a:pPr eaLnBrk="1" hangingPunct="1">
              <a:lnSpc>
                <a:spcPct val="120000"/>
              </a:lnSpc>
              <a:buFont typeface="Wingdings" pitchFamily="2" charset="2"/>
              <a:buNone/>
            </a:pPr>
            <a:r>
              <a:rPr lang="zh-CN" altLang="en-US" sz="2800" b="1" dirty="0"/>
              <a:t>    从</a:t>
            </a:r>
            <a:r>
              <a:rPr lang="zh-CN" altLang="en-US" sz="2800" b="1" dirty="0">
                <a:solidFill>
                  <a:srgbClr val="0000FF"/>
                </a:solidFill>
              </a:rPr>
              <a:t>用户的角度</a:t>
            </a:r>
            <a:r>
              <a:rPr lang="zh-CN" altLang="en-US" sz="2800" b="1" dirty="0"/>
              <a:t>来看，他们并不想了解系统的内部结构和设计，他们所关心的是</a:t>
            </a:r>
            <a:r>
              <a:rPr lang="zh-CN" altLang="en-US" sz="2800" b="1" dirty="0">
                <a:solidFill>
                  <a:srgbClr val="FF0000"/>
                </a:solidFill>
              </a:rPr>
              <a:t>系统所能提供的服务</a:t>
            </a:r>
            <a:r>
              <a:rPr lang="zh-CN" altLang="en-US" sz="2800" b="1" dirty="0"/>
              <a:t>，</a:t>
            </a:r>
            <a:r>
              <a:rPr lang="zh-CN" altLang="en-US" sz="2800" b="1" dirty="0">
                <a:solidFill>
                  <a:srgbClr val="00B050"/>
                </a:solidFill>
              </a:rPr>
              <a:t>也就是被开发出来的系统将是如何被使用的</a:t>
            </a:r>
            <a:r>
              <a:rPr lang="zh-CN" altLang="en-US" sz="2800" b="1" dirty="0"/>
              <a:t>。</a:t>
            </a:r>
          </a:p>
          <a:p>
            <a:pPr eaLnBrk="1" hangingPunct="1">
              <a:buFont typeface="Wingdings" pitchFamily="2" charset="2"/>
              <a:buNone/>
            </a:pPr>
            <a:r>
              <a:rPr lang="zh-CN" altLang="en-US" sz="2800" dirty="0"/>
              <a:t> </a:t>
            </a:r>
          </a:p>
          <a:p>
            <a:pPr eaLnBrk="1" hangingPunct="1"/>
            <a:endParaRPr lang="zh-CN" altLang="en-US" sz="2800" dirty="0"/>
          </a:p>
          <a:p>
            <a:pPr eaLnBrk="1" hangingPunct="1"/>
            <a:endParaRPr lang="en-US" altLang="zh-CN" sz="3200" b="1" dirty="0"/>
          </a:p>
        </p:txBody>
      </p:sp>
      <p:pic>
        <p:nvPicPr>
          <p:cNvPr id="6148" name="Picture 4">
            <a:extLst>
              <a:ext uri="{FF2B5EF4-FFF2-40B4-BE49-F238E27FC236}">
                <a16:creationId xmlns:a16="http://schemas.microsoft.com/office/drawing/2014/main" id="{35368809-127A-D740-9DDD-6DE2AD7C52F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61229" y="3544332"/>
            <a:ext cx="5021541" cy="2739022"/>
          </a:xfrm>
          <a:prstGeom prst="rect">
            <a:avLst/>
          </a:prstGeom>
          <a:noFill/>
          <a:ln>
            <a:noFill/>
          </a:ln>
          <a:effectLst>
            <a:softEdge rad="762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AA786CD9-CFF6-DE4A-BB6E-C9E65261671C}"/>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Tree>
    <p:extLst>
      <p:ext uri="{BB962C8B-B14F-4D97-AF65-F5344CB8AC3E}">
        <p14:creationId xmlns:p14="http://schemas.microsoft.com/office/powerpoint/2010/main" val="374041103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4" name="Picture 4">
            <a:extLst>
              <a:ext uri="{FF2B5EF4-FFF2-40B4-BE49-F238E27FC236}">
                <a16:creationId xmlns:a16="http://schemas.microsoft.com/office/drawing/2014/main" id="{92B5B6BC-B145-B445-B628-A3E50A2CBFB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8873" y="1088579"/>
            <a:ext cx="7837398" cy="556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C60BE3E6-3B1F-2D42-B989-BC277FA63C89}"/>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212207842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8" name="Picture 4">
            <a:extLst>
              <a:ext uri="{FF2B5EF4-FFF2-40B4-BE49-F238E27FC236}">
                <a16:creationId xmlns:a16="http://schemas.microsoft.com/office/drawing/2014/main" id="{E5E7520F-AB24-E148-931B-4FBBF1DDBFA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946" y="1229458"/>
            <a:ext cx="8462074" cy="53715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63FC402E-A4AB-9B4D-97B4-E033F8FB78CB}"/>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566181332"/>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Rectangle 3">
            <a:extLst>
              <a:ext uri="{FF2B5EF4-FFF2-40B4-BE49-F238E27FC236}">
                <a16:creationId xmlns:a16="http://schemas.microsoft.com/office/drawing/2014/main" id="{921F69D1-8C9B-9F4A-B3A5-978D2102C4EB}"/>
              </a:ext>
            </a:extLst>
          </p:cNvPr>
          <p:cNvSpPr>
            <a:spLocks noGrp="1" noChangeArrowheads="1"/>
          </p:cNvSpPr>
          <p:nvPr>
            <p:ph type="body" idx="1"/>
          </p:nvPr>
        </p:nvSpPr>
        <p:spPr/>
        <p:txBody>
          <a:bodyPr/>
          <a:lstStyle/>
          <a:p>
            <a:pPr eaLnBrk="1" hangingPunct="1"/>
            <a:endParaRPr lang="zh-CN" altLang="zh-CN"/>
          </a:p>
        </p:txBody>
      </p:sp>
      <p:pic>
        <p:nvPicPr>
          <p:cNvPr id="53252" name="Picture 4">
            <a:extLst>
              <a:ext uri="{FF2B5EF4-FFF2-40B4-BE49-F238E27FC236}">
                <a16:creationId xmlns:a16="http://schemas.microsoft.com/office/drawing/2014/main" id="{FE8D1C46-A697-BE40-AAB7-DC91405B3B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3556" y="1243220"/>
            <a:ext cx="8116888" cy="550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0" name="Rectangle 2">
            <a:extLst>
              <a:ext uri="{FF2B5EF4-FFF2-40B4-BE49-F238E27FC236}">
                <a16:creationId xmlns:a16="http://schemas.microsoft.com/office/drawing/2014/main" id="{24564F9F-83C3-E84F-9652-678AC753314F}"/>
              </a:ext>
            </a:extLst>
          </p:cNvPr>
          <p:cNvSpPr>
            <a:spLocks noGrp="1" noChangeArrowheads="1"/>
          </p:cNvSpPr>
          <p:nvPr>
            <p:ph type="title"/>
          </p:nvPr>
        </p:nvSpPr>
        <p:spPr>
          <a:xfrm>
            <a:off x="347785" y="777335"/>
            <a:ext cx="2892371" cy="639763"/>
          </a:xfrm>
        </p:spPr>
        <p:txBody>
          <a:bodyPr>
            <a:normAutofit/>
          </a:bodyPr>
          <a:lstStyle/>
          <a:p>
            <a:pPr marL="457200" indent="-457200" eaLnBrk="1" hangingPunct="1">
              <a:buFont typeface="Wingdings" panose="05000000000000000000" pitchFamily="2" charset="2"/>
              <a:buChar char="n"/>
            </a:pPr>
            <a:r>
              <a:rPr lang="zh-CN" altLang="en-US" sz="2800" dirty="0">
                <a:solidFill>
                  <a:srgbClr val="800000"/>
                </a:solidFill>
              </a:rPr>
              <a:t>新增书籍用例</a:t>
            </a:r>
          </a:p>
        </p:txBody>
      </p:sp>
      <p:sp>
        <p:nvSpPr>
          <p:cNvPr id="5" name="标题 1">
            <a:extLst>
              <a:ext uri="{FF2B5EF4-FFF2-40B4-BE49-F238E27FC236}">
                <a16:creationId xmlns:a16="http://schemas.microsoft.com/office/drawing/2014/main" id="{0B2BCEF8-294C-984B-9A4E-17BED4412E2C}"/>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四</a:t>
            </a:r>
            <a:r>
              <a:rPr lang="zh-CN" altLang="en-US" dirty="0"/>
              <a:t>、</a:t>
            </a:r>
            <a:r>
              <a:rPr lang="zh-Hans" altLang="en-US" sz="4000" dirty="0">
                <a:solidFill>
                  <a:srgbClr val="0070C0"/>
                </a:solidFill>
              </a:rPr>
              <a:t>用例描述</a:t>
            </a:r>
            <a:endParaRPr lang="zh-CN" altLang="en-US" dirty="0"/>
          </a:p>
        </p:txBody>
      </p:sp>
    </p:spTree>
    <p:extLst>
      <p:ext uri="{BB962C8B-B14F-4D97-AF65-F5344CB8AC3E}">
        <p14:creationId xmlns:p14="http://schemas.microsoft.com/office/powerpoint/2010/main" val="313931541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6" name="Picture 8">
            <a:extLst>
              <a:ext uri="{FF2B5EF4-FFF2-40B4-BE49-F238E27FC236}">
                <a16:creationId xmlns:a16="http://schemas.microsoft.com/office/drawing/2014/main" id="{F811AA31-C39C-674E-901E-C94F00C2B9F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081" y="914068"/>
            <a:ext cx="6652473" cy="4996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21DD3B51-1DA8-7340-9EA3-7987060BB0B4}"/>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五</a:t>
            </a:r>
            <a:r>
              <a:rPr lang="zh-CN" altLang="en-US" dirty="0"/>
              <a:t>、</a:t>
            </a:r>
            <a:r>
              <a:rPr lang="zh-Hans" altLang="en-US" sz="4400" dirty="0">
                <a:solidFill>
                  <a:srgbClr val="0070C0"/>
                </a:solidFill>
              </a:rPr>
              <a:t>用例分析（用例建模）</a:t>
            </a:r>
            <a:endParaRPr lang="zh-CN" altLang="en-US" dirty="0"/>
          </a:p>
        </p:txBody>
      </p:sp>
    </p:spTree>
    <p:extLst>
      <p:ext uri="{BB962C8B-B14F-4D97-AF65-F5344CB8AC3E}">
        <p14:creationId xmlns:p14="http://schemas.microsoft.com/office/powerpoint/2010/main" val="2982507509"/>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389FF3-D5D9-489E-B6B6-9DA658EEE802}"/>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400" dirty="0">
                <a:latin typeface="华文宋体" panose="02010600040101010101" pitchFamily="2" charset="-122"/>
                <a:ea typeface="华文宋体" panose="02010600040101010101" pitchFamily="2" charset="-122"/>
              </a:rPr>
              <a:t>六</a:t>
            </a:r>
            <a:r>
              <a:rPr lang="zh-CN" altLang="en-US" sz="4400" dirty="0"/>
              <a:t>、</a:t>
            </a:r>
            <a:r>
              <a:rPr lang="zh-Hans" altLang="en-US" sz="4400" dirty="0">
                <a:solidFill>
                  <a:srgbClr val="0070C0"/>
                </a:solidFill>
              </a:rPr>
              <a:t>案例</a:t>
            </a:r>
            <a:endParaRPr lang="zh-CN" altLang="en-US" sz="4400" dirty="0"/>
          </a:p>
        </p:txBody>
      </p:sp>
      <p:sp>
        <p:nvSpPr>
          <p:cNvPr id="5" name="矩形 4">
            <a:extLst>
              <a:ext uri="{FF2B5EF4-FFF2-40B4-BE49-F238E27FC236}">
                <a16:creationId xmlns:a16="http://schemas.microsoft.com/office/drawing/2014/main" id="{F6C0BB5D-D5F9-4698-B730-15E9081253F0}"/>
              </a:ext>
            </a:extLst>
          </p:cNvPr>
          <p:cNvSpPr/>
          <p:nvPr/>
        </p:nvSpPr>
        <p:spPr>
          <a:xfrm>
            <a:off x="-110837" y="1059540"/>
            <a:ext cx="8797637" cy="4585871"/>
          </a:xfrm>
          <a:prstGeom prst="rect">
            <a:avLst/>
          </a:prstGeom>
        </p:spPr>
        <p:txBody>
          <a:bodyPr wrap="square">
            <a:spAutoFit/>
          </a:bodyPr>
          <a:lstStyle/>
          <a:p>
            <a:pPr marL="360363" lvl="2" indent="360363"/>
            <a:r>
              <a:rPr lang="en-US" altLang="zh-CN" sz="2800" dirty="0">
                <a:solidFill>
                  <a:srgbClr val="0070C0"/>
                </a:solidFill>
              </a:rPr>
              <a:t>1</a:t>
            </a:r>
            <a:r>
              <a:rPr lang="zh-CN" altLang="en-US" sz="2800" dirty="0">
                <a:solidFill>
                  <a:srgbClr val="0070C0"/>
                </a:solidFill>
              </a:rPr>
              <a:t>、图书管理系统的主要功能</a:t>
            </a:r>
            <a:endParaRPr lang="en-US" altLang="zh-CN" sz="2800" dirty="0">
              <a:solidFill>
                <a:srgbClr val="0070C0"/>
              </a:solidFill>
            </a:endParaRPr>
          </a:p>
          <a:p>
            <a:pPr marL="360363" lvl="2" indent="360363"/>
            <a:r>
              <a:rPr lang="zh-CN" altLang="en-US" sz="2400" dirty="0"/>
              <a:t>（</a:t>
            </a:r>
            <a:r>
              <a:rPr lang="en-US" altLang="zh-CN" sz="2400" dirty="0"/>
              <a:t>1</a:t>
            </a:r>
            <a:r>
              <a:rPr lang="zh-CN" altLang="en-US" sz="2400" dirty="0"/>
              <a:t>）图书借阅员主要使用图书管理系统借出图书、归还图书、续借图书、查询信息等，也可以修改密码，以合法身分登录系统。</a:t>
            </a:r>
            <a:endParaRPr lang="en-US" altLang="zh-CN" sz="2400" dirty="0"/>
          </a:p>
          <a:p>
            <a:pPr marL="360363" lvl="2" indent="360363"/>
            <a:r>
              <a:rPr lang="zh-CN" altLang="en-US" sz="2400" dirty="0"/>
              <a:t>（</a:t>
            </a:r>
            <a:r>
              <a:rPr lang="en-US" altLang="zh-CN" sz="2400" dirty="0"/>
              <a:t>2</a:t>
            </a:r>
            <a:r>
              <a:rPr lang="zh-CN" altLang="en-US" sz="2400" dirty="0"/>
              <a:t>）图书管理员主要管理图书类型、借阅者类型、出版社数据、藏书地点、部门数据等基础数据，编制图书条码、打印书标、图书入库、管理书目信息、维护借阅者信息、办理借书证等。</a:t>
            </a:r>
          </a:p>
          <a:p>
            <a:pPr marL="360363" lvl="2" indent="360363"/>
            <a:r>
              <a:rPr lang="en-US" altLang="zh-CN" sz="2400" dirty="0"/>
              <a:t> </a:t>
            </a:r>
            <a:r>
              <a:rPr lang="zh-CN" altLang="en-US" sz="2400" dirty="0"/>
              <a:t>（</a:t>
            </a:r>
            <a:r>
              <a:rPr lang="en-US" altLang="zh-CN" sz="2400" dirty="0"/>
              <a:t>3</a:t>
            </a:r>
            <a:r>
              <a:rPr lang="zh-CN" altLang="en-US" sz="2400" dirty="0"/>
              <a:t>）系统管理员主要是管理用户、为用户分配权限、设置系统参数、备份数据、保证数据完整、保证网络畅通和清除计算机病毒等。</a:t>
            </a:r>
            <a:endParaRPr lang="en-US" altLang="zh-CN" sz="2400" dirty="0"/>
          </a:p>
          <a:p>
            <a:pPr marL="360363" lvl="2" indent="360363"/>
            <a:r>
              <a:rPr lang="en-US" altLang="zh-CN" sz="2400" dirty="0"/>
              <a:t> </a:t>
            </a:r>
            <a:r>
              <a:rPr lang="zh-CN" altLang="en-US" sz="2400" dirty="0"/>
              <a:t>（</a:t>
            </a:r>
            <a:r>
              <a:rPr lang="en-US" altLang="zh-CN" sz="2400" dirty="0"/>
              <a:t>4</a:t>
            </a:r>
            <a:r>
              <a:rPr lang="zh-CN" altLang="en-US" sz="2400" dirty="0"/>
              <a:t>）图书借阅者可以查询书目信息、借阅信息和罚款信息。</a:t>
            </a:r>
          </a:p>
        </p:txBody>
      </p:sp>
    </p:spTree>
    <p:extLst>
      <p:ext uri="{BB962C8B-B14F-4D97-AF65-F5344CB8AC3E}">
        <p14:creationId xmlns:p14="http://schemas.microsoft.com/office/powerpoint/2010/main" val="335548643"/>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389FF3-D5D9-489E-B6B6-9DA658EEE802}"/>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400" dirty="0">
                <a:latin typeface="华文宋体" panose="02010600040101010101" pitchFamily="2" charset="-122"/>
                <a:ea typeface="华文宋体" panose="02010600040101010101" pitchFamily="2" charset="-122"/>
              </a:rPr>
              <a:t>六</a:t>
            </a:r>
            <a:r>
              <a:rPr lang="zh-CN" altLang="en-US" sz="4400" dirty="0"/>
              <a:t>、</a:t>
            </a:r>
            <a:r>
              <a:rPr lang="zh-Hans" altLang="en-US" sz="4400" dirty="0">
                <a:solidFill>
                  <a:srgbClr val="0070C0"/>
                </a:solidFill>
              </a:rPr>
              <a:t>案例</a:t>
            </a:r>
            <a:endParaRPr lang="zh-CN" altLang="en-US" sz="4400" dirty="0"/>
          </a:p>
        </p:txBody>
      </p:sp>
      <p:sp>
        <p:nvSpPr>
          <p:cNvPr id="5" name="矩形 4">
            <a:extLst>
              <a:ext uri="{FF2B5EF4-FFF2-40B4-BE49-F238E27FC236}">
                <a16:creationId xmlns:a16="http://schemas.microsoft.com/office/drawing/2014/main" id="{F6C0BB5D-D5F9-4698-B730-15E9081253F0}"/>
              </a:ext>
            </a:extLst>
          </p:cNvPr>
          <p:cNvSpPr/>
          <p:nvPr/>
        </p:nvSpPr>
        <p:spPr>
          <a:xfrm>
            <a:off x="-110837" y="1059540"/>
            <a:ext cx="8797637" cy="892552"/>
          </a:xfrm>
          <a:prstGeom prst="rect">
            <a:avLst/>
          </a:prstGeom>
        </p:spPr>
        <p:txBody>
          <a:bodyPr wrap="square">
            <a:spAutoFit/>
          </a:bodyPr>
          <a:lstStyle/>
          <a:p>
            <a:pPr marL="360363" lvl="2" indent="360363"/>
            <a:r>
              <a:rPr lang="en-US" altLang="zh-CN" sz="2800" dirty="0">
                <a:solidFill>
                  <a:srgbClr val="0070C0"/>
                </a:solidFill>
              </a:rPr>
              <a:t>2</a:t>
            </a:r>
            <a:r>
              <a:rPr lang="zh-CN" altLang="en-US" sz="2800" dirty="0">
                <a:solidFill>
                  <a:srgbClr val="0070C0"/>
                </a:solidFill>
              </a:rPr>
              <a:t>、图书管理系统的参与者</a:t>
            </a:r>
            <a:endParaRPr lang="en-US" altLang="zh-CN" sz="2800" dirty="0">
              <a:solidFill>
                <a:srgbClr val="0070C0"/>
              </a:solidFill>
            </a:endParaRPr>
          </a:p>
          <a:p>
            <a:pPr marL="360363" lvl="2" indent="360363"/>
            <a:endParaRPr lang="zh-CN" altLang="en-US" sz="2400" dirty="0"/>
          </a:p>
        </p:txBody>
      </p:sp>
      <p:graphicFrame>
        <p:nvGraphicFramePr>
          <p:cNvPr id="6" name="Group 70">
            <a:extLst>
              <a:ext uri="{FF2B5EF4-FFF2-40B4-BE49-F238E27FC236}">
                <a16:creationId xmlns:a16="http://schemas.microsoft.com/office/drawing/2014/main" id="{B1FCEF1D-6F03-4E28-9D4E-09F0FD9FC2C7}"/>
              </a:ext>
            </a:extLst>
          </p:cNvPr>
          <p:cNvGraphicFramePr>
            <a:graphicFrameLocks noGrp="1"/>
          </p:cNvGraphicFramePr>
          <p:nvPr>
            <p:ph idx="1"/>
          </p:nvPr>
        </p:nvGraphicFramePr>
        <p:xfrm>
          <a:off x="609600" y="1752600"/>
          <a:ext cx="7848600" cy="4146590"/>
        </p:xfrm>
        <a:graphic>
          <a:graphicData uri="http://schemas.openxmlformats.org/drawingml/2006/table">
            <a:tbl>
              <a:tblPr/>
              <a:tblGrid>
                <a:gridCol w="1406525">
                  <a:extLst>
                    <a:ext uri="{9D8B030D-6E8A-4147-A177-3AD203B41FA5}">
                      <a16:colId xmlns:a16="http://schemas.microsoft.com/office/drawing/2014/main" val="2499275820"/>
                    </a:ext>
                  </a:extLst>
                </a:gridCol>
                <a:gridCol w="6442075">
                  <a:extLst>
                    <a:ext uri="{9D8B030D-6E8A-4147-A177-3AD203B41FA5}">
                      <a16:colId xmlns:a16="http://schemas.microsoft.com/office/drawing/2014/main" val="1822793767"/>
                    </a:ext>
                  </a:extLst>
                </a:gridCol>
              </a:tblGrid>
              <a:tr h="606378">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参与者</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业务功能</a:t>
                      </a:r>
                      <a:endParaRPr kumimoji="0" lang="zh-CN" altLang="en-US"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85322160"/>
                  </a:ext>
                </a:extLst>
              </a:tr>
              <a:tr h="966714">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图书借阅员</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主要使用图书管理系统借出图书、归还图书、续借图书、查询信息等，也可以修改密码，以合法身分登录系统</a:t>
                      </a:r>
                      <a:endParaRPr kumimoji="0" lang="zh-CN" altLang="en-US"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28996341"/>
                  </a:ext>
                </a:extLst>
              </a:tr>
              <a:tr h="1327048">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图书管理员</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主要管理图书类型、借阅者类型、出版社、藏书地点、部门据等基础数据，管理书目信息、维护借阅者信息、办理借书证，编制图书条码、打印书标、图书入库等</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739223022"/>
                  </a:ext>
                </a:extLst>
              </a:tr>
              <a:tr h="640031">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系统管理员</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主要是管理系统用户、为用户分配权限、设置系统参数、备份数据等</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860877521"/>
                  </a:ext>
                </a:extLst>
              </a:tr>
              <a:tr h="606378">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借阅者</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anchor="ct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可以查询书目信息、借阅信息和罚款信息</a:t>
                      </a:r>
                      <a:endParaRPr kumimoji="0" lang="zh-CN" altLang="en-US"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marT="45716" marB="45716"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190041410"/>
                  </a:ext>
                </a:extLst>
              </a:tr>
            </a:tbl>
          </a:graphicData>
        </a:graphic>
      </p:graphicFrame>
    </p:spTree>
    <p:extLst>
      <p:ext uri="{BB962C8B-B14F-4D97-AF65-F5344CB8AC3E}">
        <p14:creationId xmlns:p14="http://schemas.microsoft.com/office/powerpoint/2010/main" val="287302292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389FF3-D5D9-489E-B6B6-9DA658EEE802}"/>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400" dirty="0">
                <a:latin typeface="华文宋体" panose="02010600040101010101" pitchFamily="2" charset="-122"/>
                <a:ea typeface="华文宋体" panose="02010600040101010101" pitchFamily="2" charset="-122"/>
              </a:rPr>
              <a:t>六</a:t>
            </a:r>
            <a:r>
              <a:rPr lang="zh-CN" altLang="en-US" sz="4400" dirty="0"/>
              <a:t>、</a:t>
            </a:r>
            <a:r>
              <a:rPr lang="zh-Hans" altLang="en-US" sz="4400" dirty="0">
                <a:solidFill>
                  <a:srgbClr val="0070C0"/>
                </a:solidFill>
              </a:rPr>
              <a:t>案例</a:t>
            </a:r>
            <a:endParaRPr lang="zh-CN" altLang="en-US" sz="4400" dirty="0"/>
          </a:p>
        </p:txBody>
      </p:sp>
      <p:sp>
        <p:nvSpPr>
          <p:cNvPr id="5" name="矩形 4">
            <a:extLst>
              <a:ext uri="{FF2B5EF4-FFF2-40B4-BE49-F238E27FC236}">
                <a16:creationId xmlns:a16="http://schemas.microsoft.com/office/drawing/2014/main" id="{F6C0BB5D-D5F9-4698-B730-15E9081253F0}"/>
              </a:ext>
            </a:extLst>
          </p:cNvPr>
          <p:cNvSpPr/>
          <p:nvPr/>
        </p:nvSpPr>
        <p:spPr>
          <a:xfrm>
            <a:off x="-110837" y="1059540"/>
            <a:ext cx="8797637" cy="892552"/>
          </a:xfrm>
          <a:prstGeom prst="rect">
            <a:avLst/>
          </a:prstGeom>
        </p:spPr>
        <p:txBody>
          <a:bodyPr wrap="square">
            <a:spAutoFit/>
          </a:bodyPr>
          <a:lstStyle/>
          <a:p>
            <a:pPr marL="360363" lvl="2" indent="360363"/>
            <a:r>
              <a:rPr lang="en-US" altLang="zh-CN" sz="2800" dirty="0">
                <a:solidFill>
                  <a:srgbClr val="0070C0"/>
                </a:solidFill>
              </a:rPr>
              <a:t>3</a:t>
            </a:r>
            <a:r>
              <a:rPr lang="zh-CN" altLang="en-US" sz="2800" dirty="0">
                <a:solidFill>
                  <a:srgbClr val="0070C0"/>
                </a:solidFill>
              </a:rPr>
              <a:t>、图书管理系统的基本用例</a:t>
            </a:r>
            <a:endParaRPr lang="en-US" altLang="zh-CN" sz="2800" dirty="0">
              <a:solidFill>
                <a:srgbClr val="0070C0"/>
              </a:solidFill>
            </a:endParaRPr>
          </a:p>
          <a:p>
            <a:pPr marL="360363" lvl="2" indent="360363"/>
            <a:endParaRPr lang="zh-CN" altLang="en-US" sz="2400" dirty="0"/>
          </a:p>
        </p:txBody>
      </p:sp>
      <p:graphicFrame>
        <p:nvGraphicFramePr>
          <p:cNvPr id="7" name="Group 66">
            <a:extLst>
              <a:ext uri="{FF2B5EF4-FFF2-40B4-BE49-F238E27FC236}">
                <a16:creationId xmlns:a16="http://schemas.microsoft.com/office/drawing/2014/main" id="{68F5EE4D-6B88-4E34-9FF9-48A35C8DA4B2}"/>
              </a:ext>
            </a:extLst>
          </p:cNvPr>
          <p:cNvGraphicFramePr>
            <a:graphicFrameLocks noGrp="1"/>
          </p:cNvGraphicFramePr>
          <p:nvPr>
            <p:ph idx="1"/>
            <p:extLst>
              <p:ext uri="{D42A27DB-BD31-4B8C-83A1-F6EECF244321}">
                <p14:modId xmlns:p14="http://schemas.microsoft.com/office/powerpoint/2010/main" val="1034216481"/>
              </p:ext>
            </p:extLst>
          </p:nvPr>
        </p:nvGraphicFramePr>
        <p:xfrm>
          <a:off x="609600" y="1676400"/>
          <a:ext cx="7924800" cy="4191000"/>
        </p:xfrm>
        <a:graphic>
          <a:graphicData uri="http://schemas.openxmlformats.org/drawingml/2006/table">
            <a:tbl>
              <a:tblPr/>
              <a:tblGrid>
                <a:gridCol w="1443038">
                  <a:extLst>
                    <a:ext uri="{9D8B030D-6E8A-4147-A177-3AD203B41FA5}">
                      <a16:colId xmlns:a16="http://schemas.microsoft.com/office/drawing/2014/main" val="449513821"/>
                    </a:ext>
                  </a:extLst>
                </a:gridCol>
                <a:gridCol w="6481762">
                  <a:extLst>
                    <a:ext uri="{9D8B030D-6E8A-4147-A177-3AD203B41FA5}">
                      <a16:colId xmlns:a16="http://schemas.microsoft.com/office/drawing/2014/main" val="309676620"/>
                    </a:ext>
                  </a:extLst>
                </a:gridCol>
              </a:tblGrid>
              <a:tr h="838200">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系统参与者</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基本用例</a:t>
                      </a:r>
                      <a:endParaRPr kumimoji="0" lang="zh-CN" altLang="en-US"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65020330"/>
                  </a:ext>
                </a:extLst>
              </a:tr>
              <a:tr h="838200">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图书借阅员</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借出图书、归还图书、续借图书、查询信息、修改密码</a:t>
                      </a:r>
                      <a:endParaRPr kumimoji="0" lang="zh-CN" altLang="en-US"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746706863"/>
                  </a:ext>
                </a:extLst>
              </a:tr>
              <a:tr h="838200">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图书管理员</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管理基础数据、管理书目、管理图书、管理借阅者</a:t>
                      </a:r>
                      <a:endParaRPr kumimoji="0" lang="zh-CN" altLang="en-US"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1539329"/>
                  </a:ext>
                </a:extLst>
              </a:tr>
              <a:tr h="838200">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系统管理员</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管理用户、管理用户权限、设置系统参数、备份数据</a:t>
                      </a:r>
                      <a:endParaRPr kumimoji="0" lang="zh-CN" altLang="en-US" sz="1800" b="1" i="0" u="none" strike="noStrike" cap="none" normalizeH="0" baseline="0" dirty="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473489761"/>
                  </a:ext>
                </a:extLst>
              </a:tr>
              <a:tr h="838200">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ctr"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rPr>
                        <a:t>借阅者</a:t>
                      </a:r>
                      <a:endParaRPr kumimoji="0" lang="zh-CN" altLang="en-US" sz="1800" b="1" i="0" u="none" strike="noStrike" cap="none" normalizeH="0" baseline="0">
                        <a:ln>
                          <a:noFill/>
                        </a:ln>
                        <a:solidFill>
                          <a:srgbClr val="00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buClr>
                          <a:srgbClr val="A50021"/>
                        </a:buClr>
                        <a:buSzPct val="75000"/>
                        <a:buFont typeface="Wingdings" panose="05000000000000000000" pitchFamily="2" charset="2"/>
                        <a:defRPr sz="2800" b="1">
                          <a:solidFill>
                            <a:srgbClr val="000000"/>
                          </a:solidFill>
                          <a:latin typeface="Times New Roman" panose="02020603050405020304" pitchFamily="18" charset="0"/>
                          <a:ea typeface="宋体" panose="02010600030101010101" pitchFamily="2" charset="-122"/>
                          <a:cs typeface="Tahoma" panose="020B0604030504040204" pitchFamily="34" charset="0"/>
                        </a:defRPr>
                      </a:lvl1pPr>
                      <a:lvl2pPr marL="190500">
                        <a:spcBef>
                          <a:spcPct val="20000"/>
                        </a:spcBef>
                        <a:buClr>
                          <a:schemeClr val="accent2"/>
                        </a:buClr>
                        <a:buSzPct val="75000"/>
                        <a:buFont typeface="Wingdings" panose="05000000000000000000" pitchFamily="2" charset="2"/>
                        <a:defRPr kumimoji="1" sz="3600" b="1">
                          <a:solidFill>
                            <a:schemeClr val="bg2"/>
                          </a:solidFill>
                          <a:latin typeface="Times New Roman" panose="02020603050405020304" pitchFamily="18" charset="0"/>
                          <a:ea typeface="隶书" panose="02010509060101010101" pitchFamily="49" charset="-122"/>
                          <a:cs typeface="Tahoma" panose="020B0604030504040204" pitchFamily="34" charset="0"/>
                        </a:defRPr>
                      </a:lvl2pPr>
                      <a:lvl3pPr marL="381000">
                        <a:spcBef>
                          <a:spcPct val="20000"/>
                        </a:spcBef>
                        <a:buClr>
                          <a:srgbClr val="666699"/>
                        </a:buClr>
                        <a:buSzPct val="70000"/>
                        <a:buFont typeface="Wingdings" panose="05000000000000000000" pitchFamily="2" charset="2"/>
                        <a:defRPr kumimoji="1" sz="3200" b="1">
                          <a:solidFill>
                            <a:srgbClr val="FF0066"/>
                          </a:solidFill>
                          <a:latin typeface="Times New Roman" panose="02020603050405020304" pitchFamily="18" charset="0"/>
                          <a:ea typeface="华文行楷" panose="02010800040101010101" pitchFamily="2" charset="-122"/>
                          <a:cs typeface="Tahoma" panose="020B0604030504040204" pitchFamily="34" charset="0"/>
                        </a:defRPr>
                      </a:lvl3pPr>
                      <a:lvl4pPr marL="571500">
                        <a:spcBef>
                          <a:spcPct val="20000"/>
                        </a:spcBef>
                        <a:buSzPct val="60000"/>
                        <a:buFont typeface="Wingdings" panose="05000000000000000000" pitchFamily="2" charset="2"/>
                        <a:defRPr sz="3000" b="1">
                          <a:solidFill>
                            <a:srgbClr val="9900CC"/>
                          </a:solidFill>
                          <a:latin typeface="Times New Roman" panose="02020603050405020304" pitchFamily="18" charset="0"/>
                          <a:ea typeface="黑体" panose="02010609060101010101" pitchFamily="49" charset="-122"/>
                          <a:cs typeface="Tahoma" panose="020B0604030504040204" pitchFamily="34" charset="0"/>
                        </a:defRPr>
                      </a:lvl4pPr>
                      <a:lvl5pPr marL="762000">
                        <a:spcBef>
                          <a:spcPct val="20000"/>
                        </a:spcBef>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5pPr>
                      <a:lvl6pPr marL="12192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6pPr>
                      <a:lvl7pPr marL="16764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7pPr>
                      <a:lvl8pPr marL="21336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8pPr>
                      <a:lvl9pPr marL="2590800" fontAlgn="base">
                        <a:spcBef>
                          <a:spcPct val="20000"/>
                        </a:spcBef>
                        <a:spcAft>
                          <a:spcPct val="0"/>
                        </a:spcAft>
                        <a:buClr>
                          <a:schemeClr val="hlink"/>
                        </a:buClr>
                        <a:buSzPct val="55000"/>
                        <a:buFont typeface="Wingdings" panose="05000000000000000000" pitchFamily="2" charset="2"/>
                        <a:defRPr sz="2800" b="1">
                          <a:solidFill>
                            <a:srgbClr val="008080"/>
                          </a:solidFill>
                          <a:effectLst>
                            <a:outerShdw blurRad="38100" dist="38100" dir="2700000" algn="tl">
                              <a:srgbClr val="C0C0C0"/>
                            </a:outerShdw>
                          </a:effectLst>
                          <a:latin typeface="Times New Roman" panose="02020603050405020304" pitchFamily="18" charset="0"/>
                          <a:ea typeface="宋体" panose="02010600030101010101" pitchFamily="2" charset="-122"/>
                          <a:cs typeface="Tahoma" panose="020B0604030504040204" pitchFamily="34" charset="0"/>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altLang="zh-CN" sz="1800" b="1" i="0" u="none" strike="noStrike" cap="none" normalizeH="0" baseline="0" dirty="0">
                        <a:ln>
                          <a:noFill/>
                        </a:ln>
                        <a:solidFill>
                          <a:srgbClr val="000000"/>
                        </a:solidFill>
                        <a:effectLst/>
                        <a:latin typeface="Times New Roman" panose="02020603050405020304" pitchFamily="18" charset="0"/>
                        <a:ea typeface="宋体" panose="02010600030101010101" pitchFamily="2" charset="-122"/>
                        <a:cs typeface="Times New Roman" panose="02020603050405020304" pitchFamily="18"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0000"/>
                          </a:solidFill>
                          <a:effectLst/>
                          <a:latin typeface="Times New Roman" panose="02020603050405020304" pitchFamily="18" charset="0"/>
                          <a:ea typeface="宋体" panose="02010600030101010101" pitchFamily="2" charset="-122"/>
                          <a:cs typeface="Times New Roman" panose="02020603050405020304" pitchFamily="18" charset="0"/>
                        </a:rPr>
                        <a:t>查询信息</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ahoma" panose="020B0604030504040204" pitchFamily="34" charset="0"/>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8652377"/>
                  </a:ext>
                </a:extLst>
              </a:tr>
            </a:tbl>
          </a:graphicData>
        </a:graphic>
      </p:graphicFrame>
    </p:spTree>
    <p:extLst>
      <p:ext uri="{BB962C8B-B14F-4D97-AF65-F5344CB8AC3E}">
        <p14:creationId xmlns:p14="http://schemas.microsoft.com/office/powerpoint/2010/main" val="78123431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a:extLst>
              <a:ext uri="{FF2B5EF4-FFF2-40B4-BE49-F238E27FC236}">
                <a16:creationId xmlns:a16="http://schemas.microsoft.com/office/drawing/2014/main" id="{2B389FF3-D5D9-489E-B6B6-9DA658EEE802}"/>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4400" dirty="0">
                <a:latin typeface="华文宋体" panose="02010600040101010101" pitchFamily="2" charset="-122"/>
                <a:ea typeface="华文宋体" panose="02010600040101010101" pitchFamily="2" charset="-122"/>
              </a:rPr>
              <a:t>六</a:t>
            </a:r>
            <a:r>
              <a:rPr lang="zh-CN" altLang="en-US" sz="4400" dirty="0"/>
              <a:t>、</a:t>
            </a:r>
            <a:r>
              <a:rPr lang="zh-Hans" altLang="en-US" sz="4400" dirty="0">
                <a:solidFill>
                  <a:srgbClr val="0070C0"/>
                </a:solidFill>
              </a:rPr>
              <a:t>案例</a:t>
            </a:r>
            <a:endParaRPr lang="zh-CN" altLang="en-US" sz="4400" dirty="0"/>
          </a:p>
        </p:txBody>
      </p:sp>
      <p:sp>
        <p:nvSpPr>
          <p:cNvPr id="5" name="矩形 4">
            <a:extLst>
              <a:ext uri="{FF2B5EF4-FFF2-40B4-BE49-F238E27FC236}">
                <a16:creationId xmlns:a16="http://schemas.microsoft.com/office/drawing/2014/main" id="{F6C0BB5D-D5F9-4698-B730-15E9081253F0}"/>
              </a:ext>
            </a:extLst>
          </p:cNvPr>
          <p:cNvSpPr/>
          <p:nvPr/>
        </p:nvSpPr>
        <p:spPr>
          <a:xfrm>
            <a:off x="-55419" y="812155"/>
            <a:ext cx="8797637" cy="892552"/>
          </a:xfrm>
          <a:prstGeom prst="rect">
            <a:avLst/>
          </a:prstGeom>
        </p:spPr>
        <p:txBody>
          <a:bodyPr wrap="square">
            <a:spAutoFit/>
          </a:bodyPr>
          <a:lstStyle/>
          <a:p>
            <a:pPr marL="360363" lvl="2" indent="360363"/>
            <a:r>
              <a:rPr lang="en-US" altLang="zh-CN" sz="2800" dirty="0">
                <a:solidFill>
                  <a:srgbClr val="0070C0"/>
                </a:solidFill>
              </a:rPr>
              <a:t>3</a:t>
            </a:r>
            <a:r>
              <a:rPr lang="zh-CN" altLang="en-US" sz="2800" dirty="0">
                <a:solidFill>
                  <a:srgbClr val="0070C0"/>
                </a:solidFill>
              </a:rPr>
              <a:t>、图书管理系统的基本用例</a:t>
            </a:r>
            <a:endParaRPr lang="en-US" altLang="zh-CN" sz="2800" dirty="0">
              <a:solidFill>
                <a:srgbClr val="0070C0"/>
              </a:solidFill>
            </a:endParaRPr>
          </a:p>
          <a:p>
            <a:pPr marL="360363" lvl="2" indent="360363"/>
            <a:endParaRPr lang="zh-CN" altLang="en-US" sz="2400" dirty="0"/>
          </a:p>
        </p:txBody>
      </p:sp>
      <p:pic>
        <p:nvPicPr>
          <p:cNvPr id="6" name="图片 5">
            <a:extLst>
              <a:ext uri="{FF2B5EF4-FFF2-40B4-BE49-F238E27FC236}">
                <a16:creationId xmlns:a16="http://schemas.microsoft.com/office/drawing/2014/main" id="{53B618A2-E374-4AA5-A63D-9F2F5472C915}"/>
              </a:ext>
            </a:extLst>
          </p:cNvPr>
          <p:cNvPicPr>
            <a:picLocks noChangeAspect="1"/>
          </p:cNvPicPr>
          <p:nvPr/>
        </p:nvPicPr>
        <p:blipFill>
          <a:blip r:embed="rId3"/>
          <a:stretch>
            <a:fillRect/>
          </a:stretch>
        </p:blipFill>
        <p:spPr>
          <a:xfrm>
            <a:off x="1337222" y="1332629"/>
            <a:ext cx="6774614" cy="5255207"/>
          </a:xfrm>
          <a:prstGeom prst="rect">
            <a:avLst/>
          </a:prstGeom>
        </p:spPr>
      </p:pic>
    </p:spTree>
    <p:extLst>
      <p:ext uri="{BB962C8B-B14F-4D97-AF65-F5344CB8AC3E}">
        <p14:creationId xmlns:p14="http://schemas.microsoft.com/office/powerpoint/2010/main" val="307035334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20" name="Picture 4">
            <a:extLst>
              <a:ext uri="{FF2B5EF4-FFF2-40B4-BE49-F238E27FC236}">
                <a16:creationId xmlns:a16="http://schemas.microsoft.com/office/drawing/2014/main" id="{EAED9B64-ECD6-1247-97CD-F1C9EA94D36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8867" y="1249385"/>
            <a:ext cx="6015925" cy="533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标题 1">
            <a:extLst>
              <a:ext uri="{FF2B5EF4-FFF2-40B4-BE49-F238E27FC236}">
                <a16:creationId xmlns:a16="http://schemas.microsoft.com/office/drawing/2014/main" id="{73881774-1D94-F34A-A6E7-7FBF773810A1}"/>
              </a:ext>
            </a:extLst>
          </p:cNvPr>
          <p:cNvSpPr txBox="1">
            <a:spLocks/>
          </p:cNvSpPr>
          <p:nvPr/>
        </p:nvSpPr>
        <p:spPr>
          <a:xfrm>
            <a:off x="457200" y="20294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latin typeface="华文宋体" panose="02010600040101010101" pitchFamily="2" charset="-122"/>
                <a:ea typeface="华文宋体" panose="02010600040101010101" pitchFamily="2" charset="-122"/>
              </a:rPr>
              <a:t>六</a:t>
            </a:r>
            <a:r>
              <a:rPr lang="zh-CN" altLang="en-US" dirty="0"/>
              <a:t>、</a:t>
            </a:r>
            <a:r>
              <a:rPr lang="zh-Hans" altLang="en-US" sz="4400" dirty="0">
                <a:solidFill>
                  <a:srgbClr val="0070C0"/>
                </a:solidFill>
              </a:rPr>
              <a:t>案例</a:t>
            </a:r>
            <a:endParaRPr lang="zh-CN" altLang="en-US" dirty="0"/>
          </a:p>
        </p:txBody>
      </p:sp>
    </p:spTree>
    <p:extLst>
      <p:ext uri="{BB962C8B-B14F-4D97-AF65-F5344CB8AC3E}">
        <p14:creationId xmlns:p14="http://schemas.microsoft.com/office/powerpoint/2010/main" val="67211764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4">
            <a:extLst>
              <a:ext uri="{FF2B5EF4-FFF2-40B4-BE49-F238E27FC236}">
                <a16:creationId xmlns:a16="http://schemas.microsoft.com/office/drawing/2014/main" id="{F23DE5EB-5E29-C448-A17C-1C705961B531}"/>
              </a:ext>
            </a:extLst>
          </p:cNvPr>
          <p:cNvSpPr>
            <a:spLocks noGrp="1" noChangeArrowheads="1"/>
          </p:cNvSpPr>
          <p:nvPr>
            <p:ph type="body" sz="half" idx="1"/>
          </p:nvPr>
        </p:nvSpPr>
        <p:spPr>
          <a:xfrm>
            <a:off x="321220" y="1199334"/>
            <a:ext cx="8540888" cy="2231843"/>
          </a:xfrm>
        </p:spPr>
        <p:txBody>
          <a:bodyPr>
            <a:noAutofit/>
          </a:bodyPr>
          <a:lstStyle/>
          <a:p>
            <a:pPr>
              <a:lnSpc>
                <a:spcPct val="120000"/>
              </a:lnSpc>
              <a:buFont typeface="Wingdings" pitchFamily="2" charset="2"/>
              <a:buChar char="n"/>
            </a:pPr>
            <a:r>
              <a:rPr lang="zh-CN" altLang="en-US" sz="2800" b="1" dirty="0">
                <a:solidFill>
                  <a:srgbClr val="FF0000"/>
                </a:solidFill>
              </a:rPr>
              <a:t>用例图</a:t>
            </a:r>
            <a:r>
              <a:rPr lang="en-US" altLang="zh-CN" sz="2800" b="1" dirty="0">
                <a:solidFill>
                  <a:srgbClr val="FF0000"/>
                </a:solidFill>
              </a:rPr>
              <a:t>(</a:t>
            </a:r>
            <a:r>
              <a:rPr lang="zh-CN" altLang="en-US" sz="2800" b="1" dirty="0">
                <a:solidFill>
                  <a:srgbClr val="FF0000"/>
                </a:solidFill>
              </a:rPr>
              <a:t>用例模型</a:t>
            </a:r>
            <a:r>
              <a:rPr lang="en-US" altLang="zh-CN" sz="2800" b="1" dirty="0">
                <a:solidFill>
                  <a:srgbClr val="FF0000"/>
                </a:solidFill>
              </a:rPr>
              <a:t>)</a:t>
            </a:r>
            <a:r>
              <a:rPr lang="zh-CN" altLang="en-US" sz="2800" b="1" dirty="0"/>
              <a:t>是从</a:t>
            </a:r>
            <a:r>
              <a:rPr lang="zh-CN" altLang="en-US" sz="2800" b="1" dirty="0">
                <a:solidFill>
                  <a:srgbClr val="0000FF"/>
                </a:solidFill>
              </a:rPr>
              <a:t>用户角度</a:t>
            </a:r>
            <a:r>
              <a:rPr lang="zh-CN" altLang="en-US" sz="2800" b="1" dirty="0"/>
              <a:t>来描述系统功能的。</a:t>
            </a:r>
            <a:r>
              <a:rPr lang="zh-CN" altLang="en-US" sz="2800" b="1" dirty="0">
                <a:solidFill>
                  <a:srgbClr val="003300"/>
                </a:solidFill>
              </a:rPr>
              <a:t>强调的是</a:t>
            </a:r>
            <a:r>
              <a:rPr lang="zh-CN" altLang="en-US" sz="2800" b="1" dirty="0">
                <a:solidFill>
                  <a:srgbClr val="00B050"/>
                </a:solidFill>
              </a:rPr>
              <a:t>外部功能</a:t>
            </a:r>
            <a:r>
              <a:rPr lang="zh-CN" altLang="en-US" sz="2800" b="1" dirty="0">
                <a:solidFill>
                  <a:srgbClr val="003300"/>
                </a:solidFill>
              </a:rPr>
              <a:t>，不反映功能的实现方式。</a:t>
            </a:r>
          </a:p>
          <a:p>
            <a:pPr eaLnBrk="1" hangingPunct="1">
              <a:lnSpc>
                <a:spcPct val="120000"/>
              </a:lnSpc>
              <a:buFont typeface="Wingdings" pitchFamily="2" charset="2"/>
              <a:buChar char="n"/>
            </a:pPr>
            <a:r>
              <a:rPr lang="zh-CN" altLang="en-US" sz="2800" b="1" dirty="0"/>
              <a:t> </a:t>
            </a:r>
            <a:r>
              <a:rPr lang="zh-CN" altLang="en-US" sz="2800" b="1" dirty="0">
                <a:solidFill>
                  <a:srgbClr val="000099"/>
                </a:solidFill>
              </a:rPr>
              <a:t>用例图</a:t>
            </a:r>
            <a:r>
              <a:rPr lang="zh-CN" altLang="en-US" sz="2800" b="1" dirty="0"/>
              <a:t>用来描述软件需求模型中的系统功能，通过一组用例可以描述软件系统能够给用户提供的功能</a:t>
            </a:r>
            <a:r>
              <a:rPr lang="zh-Hans" altLang="en-US" sz="2800" b="1" dirty="0"/>
              <a:t>。</a:t>
            </a:r>
            <a:endParaRPr lang="en-US" altLang="zh-Hans" sz="2800" b="1" dirty="0"/>
          </a:p>
          <a:p>
            <a:pPr eaLnBrk="1" hangingPunct="1">
              <a:lnSpc>
                <a:spcPct val="120000"/>
              </a:lnSpc>
              <a:buFont typeface="Wingdings" pitchFamily="2" charset="2"/>
              <a:buChar char="n"/>
            </a:pPr>
            <a:r>
              <a:rPr lang="zh-CN" altLang="en-US" sz="2800" b="1" dirty="0">
                <a:solidFill>
                  <a:srgbClr val="000099"/>
                </a:solidFill>
              </a:rPr>
              <a:t>用例图</a:t>
            </a:r>
            <a:r>
              <a:rPr lang="zh-CN" altLang="en-US" sz="2800" b="1" dirty="0"/>
              <a:t>可以作为整个系统开发过程中的</a:t>
            </a:r>
            <a:r>
              <a:rPr lang="zh-CN" altLang="en-US" sz="2800" b="1" dirty="0">
                <a:solidFill>
                  <a:srgbClr val="00B050"/>
                </a:solidFill>
              </a:rPr>
              <a:t>开发依据</a:t>
            </a:r>
            <a:r>
              <a:rPr lang="zh-CN" altLang="en-US" sz="2800" b="1" dirty="0"/>
              <a:t>，指导和驱动其他模型 </a:t>
            </a:r>
            <a:r>
              <a:rPr lang="en-US" altLang="zh-CN" sz="2800" b="1" dirty="0"/>
              <a:t>(Use Case Driven Object Modeling)</a:t>
            </a:r>
            <a:r>
              <a:rPr lang="zh-CN" altLang="en-US" sz="2800" b="1" dirty="0"/>
              <a:t>。</a:t>
            </a:r>
          </a:p>
        </p:txBody>
      </p:sp>
      <p:sp>
        <p:nvSpPr>
          <p:cNvPr id="7171" name="Rectangle 10">
            <a:extLst>
              <a:ext uri="{FF2B5EF4-FFF2-40B4-BE49-F238E27FC236}">
                <a16:creationId xmlns:a16="http://schemas.microsoft.com/office/drawing/2014/main" id="{BA34550D-23CE-6643-8DE0-1AF833D97D5A}"/>
              </a:ext>
            </a:extLst>
          </p:cNvPr>
          <p:cNvSpPr>
            <a:spLocks noChangeArrowheads="1"/>
          </p:cNvSpPr>
          <p:nvPr/>
        </p:nvSpPr>
        <p:spPr bwMode="auto">
          <a:xfrm>
            <a:off x="225425" y="1800225"/>
            <a:ext cx="373063" cy="519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spcBef>
                <a:spcPct val="20000"/>
              </a:spcBef>
              <a:buClr>
                <a:schemeClr val="tx2"/>
              </a:buClr>
              <a:buSzPct val="70000"/>
              <a:buFont typeface="Wingdings" pitchFamily="2" charset="2"/>
              <a:buChar char="l"/>
            </a:pPr>
            <a:endParaRPr lang="zh-CN" altLang="zh-CN" sz="2800" b="1">
              <a:solidFill>
                <a:srgbClr val="003300"/>
              </a:solidFill>
            </a:endParaRPr>
          </a:p>
        </p:txBody>
      </p:sp>
      <p:sp>
        <p:nvSpPr>
          <p:cNvPr id="4" name="标题 1">
            <a:extLst>
              <a:ext uri="{FF2B5EF4-FFF2-40B4-BE49-F238E27FC236}">
                <a16:creationId xmlns:a16="http://schemas.microsoft.com/office/drawing/2014/main" id="{918C77A0-B424-BD4F-917B-8A2C89868B66}"/>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Tree>
    <p:extLst>
      <p:ext uri="{BB962C8B-B14F-4D97-AF65-F5344CB8AC3E}">
        <p14:creationId xmlns:p14="http://schemas.microsoft.com/office/powerpoint/2010/main" val="230765706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a:extLst>
              <a:ext uri="{FF2B5EF4-FFF2-40B4-BE49-F238E27FC236}">
                <a16:creationId xmlns:a16="http://schemas.microsoft.com/office/drawing/2014/main" id="{657C1B11-7A98-ED4B-83D2-466DACC4F07C}"/>
              </a:ext>
            </a:extLst>
          </p:cNvPr>
          <p:cNvSpPr>
            <a:spLocks noGrp="1" noChangeArrowheads="1"/>
          </p:cNvSpPr>
          <p:nvPr>
            <p:ph type="title"/>
          </p:nvPr>
        </p:nvSpPr>
        <p:spPr>
          <a:xfrm>
            <a:off x="3197157" y="1346466"/>
            <a:ext cx="4390417" cy="487362"/>
          </a:xfrm>
        </p:spPr>
        <p:txBody>
          <a:bodyPr>
            <a:normAutofit fontScale="90000"/>
          </a:bodyPr>
          <a:lstStyle/>
          <a:p>
            <a:pPr eaLnBrk="1" hangingPunct="1"/>
            <a:r>
              <a:rPr lang="zh-CN" altLang="en-US" sz="3500" dirty="0"/>
              <a:t>以银行系统为例</a:t>
            </a:r>
          </a:p>
        </p:txBody>
      </p:sp>
      <p:pic>
        <p:nvPicPr>
          <p:cNvPr id="8196" name="Picture 6">
            <a:extLst>
              <a:ext uri="{FF2B5EF4-FFF2-40B4-BE49-F238E27FC236}">
                <a16:creationId xmlns:a16="http://schemas.microsoft.com/office/drawing/2014/main" id="{0BBCD6BF-04D2-F84A-92BE-4040DCCC9C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 y="1927677"/>
            <a:ext cx="7639455" cy="2569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197" name="Picture 8">
            <a:extLst>
              <a:ext uri="{FF2B5EF4-FFF2-40B4-BE49-F238E27FC236}">
                <a16:creationId xmlns:a16="http://schemas.microsoft.com/office/drawing/2014/main" id="{738E3D9E-F665-CE40-A3BD-670991C6CE4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4724400"/>
            <a:ext cx="7162800" cy="1895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标题 1">
            <a:extLst>
              <a:ext uri="{FF2B5EF4-FFF2-40B4-BE49-F238E27FC236}">
                <a16:creationId xmlns:a16="http://schemas.microsoft.com/office/drawing/2014/main" id="{BDB1F55C-D3CA-9049-A629-E34FFAD681D6}"/>
              </a:ext>
            </a:extLst>
          </p:cNvPr>
          <p:cNvSpPr txBox="1">
            <a:spLocks/>
          </p:cNvSpPr>
          <p:nvPr/>
        </p:nvSpPr>
        <p:spPr>
          <a:xfrm>
            <a:off x="609600" y="16758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一</a:t>
            </a:r>
            <a:r>
              <a:rPr lang="zh-CN" altLang="en-US" dirty="0"/>
              <a:t>、</a:t>
            </a:r>
            <a:r>
              <a:rPr lang="zh-Hans" altLang="en-US" sz="4400" dirty="0">
                <a:solidFill>
                  <a:srgbClr val="0070C0"/>
                </a:solidFill>
              </a:rPr>
              <a:t>用例建模的概念</a:t>
            </a:r>
            <a:endParaRPr lang="zh-CN" altLang="en-US" dirty="0"/>
          </a:p>
        </p:txBody>
      </p:sp>
    </p:spTree>
    <p:extLst>
      <p:ext uri="{BB962C8B-B14F-4D97-AF65-F5344CB8AC3E}">
        <p14:creationId xmlns:p14="http://schemas.microsoft.com/office/powerpoint/2010/main" val="318972242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9" name="Rectangle 3">
            <a:extLst>
              <a:ext uri="{FF2B5EF4-FFF2-40B4-BE49-F238E27FC236}">
                <a16:creationId xmlns:a16="http://schemas.microsoft.com/office/drawing/2014/main" id="{BD8DFAEF-53E3-7A4C-AD3F-D970407C5315}"/>
              </a:ext>
            </a:extLst>
          </p:cNvPr>
          <p:cNvSpPr>
            <a:spLocks noGrp="1" noChangeArrowheads="1"/>
          </p:cNvSpPr>
          <p:nvPr>
            <p:ph type="body" idx="1"/>
          </p:nvPr>
        </p:nvSpPr>
        <p:spPr>
          <a:xfrm>
            <a:off x="381000" y="1717630"/>
            <a:ext cx="8382000" cy="4393660"/>
          </a:xfrm>
        </p:spPr>
        <p:txBody>
          <a:bodyPr>
            <a:normAutofit/>
          </a:bodyPr>
          <a:lstStyle/>
          <a:p>
            <a:pPr marL="609600" indent="-609600" eaLnBrk="1" hangingPunct="1"/>
            <a:r>
              <a:rPr lang="zh-CN" altLang="en-US" sz="2800" b="1" dirty="0"/>
              <a:t>用例图用于定义系统的功能需求，它描述了</a:t>
            </a:r>
            <a:r>
              <a:rPr lang="zh-CN" altLang="en-US" sz="2800" b="1" dirty="0">
                <a:solidFill>
                  <a:srgbClr val="FF0000"/>
                </a:solidFill>
              </a:rPr>
              <a:t>系统的参与者</a:t>
            </a:r>
            <a:r>
              <a:rPr lang="zh-CN" altLang="en-US" sz="2800" b="1" dirty="0"/>
              <a:t>与</a:t>
            </a:r>
            <a:r>
              <a:rPr lang="zh-CN" altLang="en-US" sz="2800" b="1" dirty="0">
                <a:solidFill>
                  <a:srgbClr val="FF0000"/>
                </a:solidFill>
              </a:rPr>
              <a:t>系统提供的用例</a:t>
            </a:r>
            <a:r>
              <a:rPr lang="zh-CN" altLang="en-US" sz="2800" b="1" dirty="0"/>
              <a:t>之间的连接关系。</a:t>
            </a:r>
          </a:p>
          <a:p>
            <a:pPr marL="609600" indent="-609600" eaLnBrk="1" hangingPunct="1"/>
            <a:r>
              <a:rPr lang="zh-CN" altLang="en-US" sz="2800" b="1" dirty="0"/>
              <a:t>用例图的构成元素</a:t>
            </a:r>
          </a:p>
          <a:p>
            <a:pPr marL="1158240" lvl="2" indent="-609600">
              <a:buFont typeface="Wingdings" pitchFamily="2" charset="2"/>
              <a:buAutoNum type="circleNumDbPlain"/>
            </a:pPr>
            <a:r>
              <a:rPr lang="zh-CN" altLang="en-US" sz="2800" b="1" dirty="0">
                <a:solidFill>
                  <a:srgbClr val="0000FF"/>
                </a:solidFill>
              </a:rPr>
              <a:t>参与者（</a:t>
            </a:r>
            <a:r>
              <a:rPr lang="en-US" altLang="zh-CN" sz="2800" b="1" dirty="0">
                <a:solidFill>
                  <a:srgbClr val="0000FF"/>
                </a:solidFill>
              </a:rPr>
              <a:t>Actor</a:t>
            </a:r>
            <a:r>
              <a:rPr lang="zh-CN" altLang="en-US" sz="2800" b="1" dirty="0">
                <a:solidFill>
                  <a:srgbClr val="0000FF"/>
                </a:solidFill>
              </a:rPr>
              <a:t>）（活动者、角色）</a:t>
            </a:r>
          </a:p>
          <a:p>
            <a:pPr marL="1158240" lvl="2" indent="-609600">
              <a:buFont typeface="Wingdings" pitchFamily="2" charset="2"/>
              <a:buAutoNum type="circleNumDbPlain"/>
            </a:pPr>
            <a:r>
              <a:rPr lang="zh-CN" altLang="en-US" sz="2800" b="1" dirty="0">
                <a:solidFill>
                  <a:srgbClr val="0000FF"/>
                </a:solidFill>
              </a:rPr>
              <a:t>用例（</a:t>
            </a:r>
            <a:r>
              <a:rPr lang="en-US" altLang="zh-CN" sz="2800" b="1" dirty="0">
                <a:solidFill>
                  <a:srgbClr val="0000FF"/>
                </a:solidFill>
              </a:rPr>
              <a:t>Use Case</a:t>
            </a:r>
            <a:r>
              <a:rPr lang="zh-CN" altLang="en-US" sz="2800" b="1" dirty="0">
                <a:solidFill>
                  <a:srgbClr val="0000FF"/>
                </a:solidFill>
              </a:rPr>
              <a:t>）</a:t>
            </a:r>
          </a:p>
          <a:p>
            <a:pPr marL="1158240" lvl="2" indent="-609600">
              <a:buFont typeface="Wingdings" pitchFamily="2" charset="2"/>
              <a:buAutoNum type="circleNumDbPlain"/>
            </a:pPr>
            <a:r>
              <a:rPr lang="zh-CN" altLang="en-US" sz="2800" b="1" dirty="0">
                <a:solidFill>
                  <a:srgbClr val="0000FF"/>
                </a:solidFill>
              </a:rPr>
              <a:t>关系（</a:t>
            </a:r>
            <a:r>
              <a:rPr lang="en-US" altLang="zh-CN" sz="2800" b="1" dirty="0">
                <a:solidFill>
                  <a:srgbClr val="0000FF"/>
                </a:solidFill>
              </a:rPr>
              <a:t>Relationship</a:t>
            </a:r>
            <a:r>
              <a:rPr lang="zh-CN" altLang="en-US" sz="2800" b="1" dirty="0">
                <a:solidFill>
                  <a:srgbClr val="0000FF"/>
                </a:solidFill>
              </a:rPr>
              <a:t>）</a:t>
            </a:r>
          </a:p>
          <a:p>
            <a:pPr marL="609600" indent="-609600" eaLnBrk="1" hangingPunct="1">
              <a:buFont typeface="Wingdings" pitchFamily="2" charset="2"/>
              <a:buNone/>
            </a:pPr>
            <a:r>
              <a:rPr lang="zh-CN" altLang="en-US" sz="2800" b="1" dirty="0">
                <a:solidFill>
                  <a:srgbClr val="0000FF"/>
                </a:solidFill>
              </a:rPr>
              <a:t> </a:t>
            </a:r>
            <a:r>
              <a:rPr lang="zh-CN" altLang="en-US" sz="2800" b="1" dirty="0">
                <a:solidFill>
                  <a:srgbClr val="003300"/>
                </a:solidFill>
              </a:rPr>
              <a:t>（参与者与参与者之间的关系，参与者与用例之间的关系，用例之间的关系）</a:t>
            </a:r>
          </a:p>
        </p:txBody>
      </p:sp>
      <p:pic>
        <p:nvPicPr>
          <p:cNvPr id="9220" name="Picture 5">
            <a:extLst>
              <a:ext uri="{FF2B5EF4-FFF2-40B4-BE49-F238E27FC236}">
                <a16:creationId xmlns:a16="http://schemas.microsoft.com/office/drawing/2014/main" id="{D00A866A-ECE9-2E44-B2FC-0731182FF67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88692" y="5030148"/>
            <a:ext cx="3520862" cy="18278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标题 1">
            <a:extLst>
              <a:ext uri="{FF2B5EF4-FFF2-40B4-BE49-F238E27FC236}">
                <a16:creationId xmlns:a16="http://schemas.microsoft.com/office/drawing/2014/main" id="{CF49C200-FD15-0A44-97A1-F65B4454288B}"/>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6" name="Rectangle 2">
            <a:extLst>
              <a:ext uri="{FF2B5EF4-FFF2-40B4-BE49-F238E27FC236}">
                <a16:creationId xmlns:a16="http://schemas.microsoft.com/office/drawing/2014/main" id="{A4AD024B-F1B0-494B-881E-E018FC3A0C79}"/>
              </a:ext>
            </a:extLst>
          </p:cNvPr>
          <p:cNvSpPr txBox="1">
            <a:spLocks noChangeArrowheads="1"/>
          </p:cNvSpPr>
          <p:nvPr/>
        </p:nvSpPr>
        <p:spPr>
          <a:xfrm>
            <a:off x="447471" y="1119219"/>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t>概述</a:t>
            </a:r>
          </a:p>
        </p:txBody>
      </p:sp>
    </p:spTree>
    <p:extLst>
      <p:ext uri="{BB962C8B-B14F-4D97-AF65-F5344CB8AC3E}">
        <p14:creationId xmlns:p14="http://schemas.microsoft.com/office/powerpoint/2010/main" val="506021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9219">
                                            <p:txEl>
                                              <p:pRg st="0" end="0"/>
                                            </p:txEl>
                                          </p:spTgt>
                                        </p:tgtEl>
                                        <p:attrNameLst>
                                          <p:attrName>style.visibility</p:attrName>
                                        </p:attrNameLst>
                                      </p:cBhvr>
                                      <p:to>
                                        <p:strVal val="visible"/>
                                      </p:to>
                                    </p:set>
                                    <p:animEffect transition="in" filter="fade">
                                      <p:cBhvr>
                                        <p:cTn id="7" dur="500"/>
                                        <p:tgtEl>
                                          <p:spTgt spid="92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219">
                                            <p:txEl>
                                              <p:pRg st="1" end="1"/>
                                            </p:txEl>
                                          </p:spTgt>
                                        </p:tgtEl>
                                        <p:attrNameLst>
                                          <p:attrName>style.visibility</p:attrName>
                                        </p:attrNameLst>
                                      </p:cBhvr>
                                      <p:to>
                                        <p:strVal val="visible"/>
                                      </p:to>
                                    </p:set>
                                    <p:animEffect transition="in" filter="fade">
                                      <p:cBhvr>
                                        <p:cTn id="12" dur="500"/>
                                        <p:tgtEl>
                                          <p:spTgt spid="9219">
                                            <p:txEl>
                                              <p:pRg st="1" end="1"/>
                                            </p:tx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9219">
                                            <p:txEl>
                                              <p:pRg st="2" end="2"/>
                                            </p:txEl>
                                          </p:spTgt>
                                        </p:tgtEl>
                                        <p:attrNameLst>
                                          <p:attrName>style.visibility</p:attrName>
                                        </p:attrNameLst>
                                      </p:cBhvr>
                                      <p:to>
                                        <p:strVal val="visible"/>
                                      </p:to>
                                    </p:set>
                                    <p:animEffect transition="in" filter="fade">
                                      <p:cBhvr>
                                        <p:cTn id="15" dur="500"/>
                                        <p:tgtEl>
                                          <p:spTgt spid="9219">
                                            <p:txEl>
                                              <p:pRg st="2" end="2"/>
                                            </p:tx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9219">
                                            <p:txEl>
                                              <p:pRg st="3" end="3"/>
                                            </p:txEl>
                                          </p:spTgt>
                                        </p:tgtEl>
                                        <p:attrNameLst>
                                          <p:attrName>style.visibility</p:attrName>
                                        </p:attrNameLst>
                                      </p:cBhvr>
                                      <p:to>
                                        <p:strVal val="visible"/>
                                      </p:to>
                                    </p:set>
                                    <p:animEffect transition="in" filter="fade">
                                      <p:cBhvr>
                                        <p:cTn id="18" dur="500"/>
                                        <p:tgtEl>
                                          <p:spTgt spid="9219">
                                            <p:txEl>
                                              <p:pRg st="3" end="3"/>
                                            </p:txEl>
                                          </p:spTgt>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9219">
                                            <p:txEl>
                                              <p:pRg st="4" end="4"/>
                                            </p:txEl>
                                          </p:spTgt>
                                        </p:tgtEl>
                                        <p:attrNameLst>
                                          <p:attrName>style.visibility</p:attrName>
                                        </p:attrNameLst>
                                      </p:cBhvr>
                                      <p:to>
                                        <p:strVal val="visible"/>
                                      </p:to>
                                    </p:set>
                                    <p:animEffect transition="in" filter="fade">
                                      <p:cBhvr>
                                        <p:cTn id="21" dur="500"/>
                                        <p:tgtEl>
                                          <p:spTgt spid="9219">
                                            <p:txEl>
                                              <p:pRg st="4" end="4"/>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9219">
                                            <p:txEl>
                                              <p:pRg st="5" end="5"/>
                                            </p:txEl>
                                          </p:spTgt>
                                        </p:tgtEl>
                                        <p:attrNameLst>
                                          <p:attrName>style.visibility</p:attrName>
                                        </p:attrNameLst>
                                      </p:cBhvr>
                                      <p:to>
                                        <p:strVal val="visible"/>
                                      </p:to>
                                    </p:set>
                                    <p:animEffect transition="in" filter="fade">
                                      <p:cBhvr>
                                        <p:cTn id="26" dur="500"/>
                                        <p:tgtEl>
                                          <p:spTgt spid="92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19" grpId="0" uiExpand="1" build="p"/>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a:extLst>
              <a:ext uri="{FF2B5EF4-FFF2-40B4-BE49-F238E27FC236}">
                <a16:creationId xmlns:a16="http://schemas.microsoft.com/office/drawing/2014/main" id="{030C6DCF-E665-D340-8E56-7890336236E8}"/>
              </a:ext>
            </a:extLst>
          </p:cNvPr>
          <p:cNvSpPr>
            <a:spLocks noGrp="1" noChangeArrowheads="1"/>
          </p:cNvSpPr>
          <p:nvPr>
            <p:ph type="body" sz="half" idx="1"/>
          </p:nvPr>
        </p:nvSpPr>
        <p:spPr>
          <a:xfrm>
            <a:off x="447471" y="1827853"/>
            <a:ext cx="8142856" cy="2863417"/>
          </a:xfrm>
        </p:spPr>
        <p:txBody>
          <a:bodyPr/>
          <a:lstStyle/>
          <a:p>
            <a:pPr eaLnBrk="1" hangingPunct="1"/>
            <a:r>
              <a:rPr lang="zh-CN" altLang="en-US" sz="2800" b="1" dirty="0"/>
              <a:t>参与者（</a:t>
            </a:r>
            <a:r>
              <a:rPr lang="en-US" altLang="zh-CN" sz="2800" b="1" dirty="0"/>
              <a:t>actor</a:t>
            </a:r>
            <a:r>
              <a:rPr lang="zh-CN" altLang="en-US" sz="2800" b="1" dirty="0"/>
              <a:t>）是系统外部与系统交互的</a:t>
            </a:r>
            <a:r>
              <a:rPr lang="zh-CN" altLang="en-US" sz="2800" b="1" dirty="0">
                <a:solidFill>
                  <a:srgbClr val="00B050"/>
                </a:solidFill>
              </a:rPr>
              <a:t>事物</a:t>
            </a:r>
            <a:r>
              <a:rPr lang="zh-CN" altLang="en-US" sz="2800" b="1" dirty="0"/>
              <a:t>。也被称为活动者。</a:t>
            </a:r>
          </a:p>
          <a:p>
            <a:pPr eaLnBrk="1" hangingPunct="1"/>
            <a:r>
              <a:rPr lang="zh-CN" altLang="en-US" sz="2800" b="1" dirty="0"/>
              <a:t>参与者参与用例的执行过程。</a:t>
            </a:r>
          </a:p>
          <a:p>
            <a:pPr eaLnBrk="1" hangingPunct="1"/>
            <a:r>
              <a:rPr lang="zh-CN" altLang="en-US" sz="2800" b="1" dirty="0"/>
              <a:t>每个参与者可以参与</a:t>
            </a:r>
            <a:r>
              <a:rPr lang="zh-CN" altLang="en-US" sz="2800" b="1" dirty="0">
                <a:solidFill>
                  <a:srgbClr val="00B0F0"/>
                </a:solidFill>
              </a:rPr>
              <a:t>一个或多个</a:t>
            </a:r>
            <a:r>
              <a:rPr lang="zh-CN" altLang="en-US" sz="2800" b="1" dirty="0">
                <a:solidFill>
                  <a:srgbClr val="FF0000"/>
                </a:solidFill>
              </a:rPr>
              <a:t>用例</a:t>
            </a:r>
            <a:r>
              <a:rPr lang="zh-CN" altLang="en-US" sz="2800" b="1" dirty="0">
                <a:solidFill>
                  <a:srgbClr val="006600"/>
                </a:solidFill>
              </a:rPr>
              <a:t>。 </a:t>
            </a:r>
          </a:p>
          <a:p>
            <a:pPr eaLnBrk="1" hangingPunct="1"/>
            <a:endParaRPr lang="en-US" altLang="zh-CN" sz="2800" b="1" dirty="0">
              <a:solidFill>
                <a:srgbClr val="006600"/>
              </a:solidFill>
            </a:endParaRPr>
          </a:p>
        </p:txBody>
      </p:sp>
      <p:pic>
        <p:nvPicPr>
          <p:cNvPr id="10244" name="Picture 5">
            <a:extLst>
              <a:ext uri="{FF2B5EF4-FFF2-40B4-BE49-F238E27FC236}">
                <a16:creationId xmlns:a16="http://schemas.microsoft.com/office/drawing/2014/main" id="{E4F510D2-B8E4-B34E-A897-839E71B44AB0}"/>
              </a:ext>
            </a:extLst>
          </p:cNvPr>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062965" y="4194211"/>
            <a:ext cx="1617663" cy="1944688"/>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标题 1">
            <a:extLst>
              <a:ext uri="{FF2B5EF4-FFF2-40B4-BE49-F238E27FC236}">
                <a16:creationId xmlns:a16="http://schemas.microsoft.com/office/drawing/2014/main" id="{8FDB6452-4B26-F44C-A0D3-1D94681F2C42}"/>
              </a:ext>
            </a:extLst>
          </p:cNvPr>
          <p:cNvSpPr txBox="1">
            <a:spLocks/>
          </p:cNvSpPr>
          <p:nvPr/>
        </p:nvSpPr>
        <p:spPr>
          <a:xfrm>
            <a:off x="609600" y="277721"/>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dirty="0"/>
              <a:t>二</a:t>
            </a:r>
            <a:r>
              <a:rPr lang="zh-CN" altLang="en-US" dirty="0"/>
              <a:t>、</a:t>
            </a:r>
            <a:r>
              <a:rPr lang="zh-Hans" altLang="en-US" sz="4400" dirty="0">
                <a:solidFill>
                  <a:srgbClr val="0070C0"/>
                </a:solidFill>
              </a:rPr>
              <a:t>用例图的构成</a:t>
            </a:r>
            <a:endParaRPr lang="zh-CN" altLang="en-US" dirty="0"/>
          </a:p>
        </p:txBody>
      </p:sp>
      <p:sp>
        <p:nvSpPr>
          <p:cNvPr id="7" name="Rectangle 2">
            <a:extLst>
              <a:ext uri="{FF2B5EF4-FFF2-40B4-BE49-F238E27FC236}">
                <a16:creationId xmlns:a16="http://schemas.microsoft.com/office/drawing/2014/main" id="{BDA13498-DE4E-E94D-8241-16F746DFE871}"/>
              </a:ext>
            </a:extLst>
          </p:cNvPr>
          <p:cNvSpPr txBox="1">
            <a:spLocks noChangeArrowheads="1"/>
          </p:cNvSpPr>
          <p:nvPr/>
        </p:nvSpPr>
        <p:spPr>
          <a:xfrm>
            <a:off x="447471" y="1119219"/>
            <a:ext cx="7543800" cy="708634"/>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Hans" altLang="en-US" sz="2800" dirty="0"/>
              <a:t>（一）</a:t>
            </a:r>
            <a:r>
              <a:rPr lang="zh-CN" altLang="en-US" sz="2800" dirty="0">
                <a:solidFill>
                  <a:srgbClr val="FF0000"/>
                </a:solidFill>
              </a:rPr>
              <a:t>参与者 （</a:t>
            </a:r>
            <a:r>
              <a:rPr lang="en-US" altLang="zh-CN" sz="2800" dirty="0">
                <a:solidFill>
                  <a:srgbClr val="FF0000"/>
                </a:solidFill>
              </a:rPr>
              <a:t>Actor</a:t>
            </a:r>
            <a:r>
              <a:rPr lang="zh-CN" altLang="en-US" sz="2800" dirty="0">
                <a:solidFill>
                  <a:srgbClr val="FF0000"/>
                </a:solidFill>
              </a:rPr>
              <a:t>）</a:t>
            </a:r>
            <a:endParaRPr lang="zh-CN" altLang="en-US" sz="2800" dirty="0"/>
          </a:p>
        </p:txBody>
      </p:sp>
      <p:pic>
        <p:nvPicPr>
          <p:cNvPr id="8" name="Picture 4">
            <a:extLst>
              <a:ext uri="{FF2B5EF4-FFF2-40B4-BE49-F238E27FC236}">
                <a16:creationId xmlns:a16="http://schemas.microsoft.com/office/drawing/2014/main" id="{8A2063C3-5B26-4747-BEF5-F87344BC2BC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3399" y="3911542"/>
            <a:ext cx="4431872" cy="25100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11255334"/>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木活字">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TM03090434[[fn=木头类型]]</Template>
  <TotalTime>1730</TotalTime>
  <Words>4084</Words>
  <Application>Microsoft Office PowerPoint</Application>
  <PresentationFormat>全屏显示(4:3)</PresentationFormat>
  <Paragraphs>346</Paragraphs>
  <Slides>58</Slides>
  <Notes>11</Notes>
  <HiddenSlides>0</HiddenSlides>
  <MMClips>0</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58</vt:i4>
      </vt:variant>
    </vt:vector>
  </HeadingPairs>
  <TitlesOfParts>
    <vt:vector size="69" baseType="lpstr">
      <vt:lpstr>等线</vt:lpstr>
      <vt:lpstr>黑体</vt:lpstr>
      <vt:lpstr>华文宋体</vt:lpstr>
      <vt:lpstr>宋体</vt:lpstr>
      <vt:lpstr>Arial</vt:lpstr>
      <vt:lpstr>Georgia</vt:lpstr>
      <vt:lpstr>Times New Roman</vt:lpstr>
      <vt:lpstr>Trebuchet MS</vt:lpstr>
      <vt:lpstr>Wingdings</vt:lpstr>
      <vt:lpstr>木活字</vt:lpstr>
      <vt:lpstr>Visio.Drawing.6</vt:lpstr>
      <vt:lpstr>系统分析与设计</vt:lpstr>
      <vt:lpstr>系统分析与设计—用例分析与建模</vt:lpstr>
      <vt:lpstr>大多数项目失败的原因就在于需求不明确</vt:lpstr>
      <vt:lpstr>PowerPoint 演示文稿</vt:lpstr>
      <vt:lpstr>PowerPoint 演示文稿</vt:lpstr>
      <vt:lpstr>PowerPoint 演示文稿</vt:lpstr>
      <vt:lpstr>以银行系统为例</vt:lpstr>
      <vt:lpstr>PowerPoint 演示文稿</vt:lpstr>
      <vt:lpstr>PowerPoint 演示文稿</vt:lpstr>
      <vt:lpstr>PowerPoint 演示文稿</vt:lpstr>
      <vt:lpstr>参与者在系统中的作用主要包括： </vt:lpstr>
      <vt:lpstr>PowerPoint 演示文稿</vt:lpstr>
      <vt:lpstr>PowerPoint 演示文稿</vt:lpstr>
      <vt:lpstr>确定参与者（Actor）</vt:lpstr>
      <vt:lpstr>PowerPoint 演示文稿</vt:lpstr>
      <vt:lpstr>PowerPoint 演示文稿</vt:lpstr>
      <vt:lpstr>参与者间的关系</vt:lpstr>
      <vt:lpstr>PowerPoint 演示文稿</vt:lpstr>
      <vt:lpstr>在用例规约中可以描述用例的动态事件流。</vt:lpstr>
      <vt:lpstr>PowerPoint 演示文稿</vt:lpstr>
      <vt:lpstr>PowerPoint 演示文稿</vt:lpstr>
      <vt:lpstr>以自动提款机(ATM)本身为系统边界的用例图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使用包含关系的意义</vt:lpstr>
      <vt:lpstr>PowerPoint 演示文稿</vt:lpstr>
      <vt:lpstr>PowerPoint 演示文稿</vt:lpstr>
      <vt:lpstr>PowerPoint 演示文稿</vt:lpstr>
      <vt:lpstr>PowerPoint 演示文稿</vt:lpstr>
      <vt:lpstr>扩展点</vt:lpstr>
      <vt:lpstr>扩展点</vt:lpstr>
      <vt:lpstr>PowerPoint 演示文稿</vt:lpstr>
      <vt:lpstr>泛化关系</vt:lpstr>
      <vt:lpstr>PowerPoint 演示文稿</vt:lpstr>
      <vt:lpstr>PowerPoint 演示文稿</vt:lpstr>
      <vt:lpstr>用例的粒度（用例大小） </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新增书籍用例</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系统分析与设计</dc:title>
  <dc:creator>Windows 用户</dc:creator>
  <cp:lastModifiedBy>Liang lili</cp:lastModifiedBy>
  <cp:revision>111</cp:revision>
  <dcterms:created xsi:type="dcterms:W3CDTF">2018-01-03T07:12:57Z</dcterms:created>
  <dcterms:modified xsi:type="dcterms:W3CDTF">2019-04-09T05:37:50Z</dcterms:modified>
</cp:coreProperties>
</file>